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86" r:id="rId15"/>
    <p:sldId id="268" r:id="rId16"/>
    <p:sldId id="269" r:id="rId17"/>
    <p:sldId id="270" r:id="rId18"/>
    <p:sldId id="271" r:id="rId19"/>
    <p:sldId id="272" r:id="rId20"/>
    <p:sldId id="273" r:id="rId21"/>
    <p:sldId id="274" r:id="rId22"/>
    <p:sldId id="275" r:id="rId23"/>
    <p:sldId id="280" r:id="rId24"/>
    <p:sldId id="281" r:id="rId25"/>
    <p:sldId id="282" r:id="rId26"/>
    <p:sldId id="283" r:id="rId27"/>
    <p:sldId id="284" r:id="rId28"/>
    <p:sldId id="285" r:id="rId29"/>
  </p:sldIdLst>
  <p:sldSz cx="9144000" cy="5143500" type="screen16x9"/>
  <p:notesSz cx="6858000" cy="9144000"/>
  <p:embeddedFontLst>
    <p:embeddedFont>
      <p:font typeface="Lato" panose="020B0604020202020204" charset="0"/>
      <p:regular r:id="rId31"/>
      <p:bold r:id="rId32"/>
      <p:italic r:id="rId33"/>
      <p:boldItalic r:id="rId34"/>
    </p:embeddedFont>
    <p:embeddedFont>
      <p:font typeface="Playfair Display"/>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4056834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are core competencies? Ask class then answer.</a:t>
            </a:r>
          </a:p>
        </p:txBody>
      </p:sp>
    </p:spTree>
    <p:extLst>
      <p:ext uri="{BB962C8B-B14F-4D97-AF65-F5344CB8AC3E}">
        <p14:creationId xmlns:p14="http://schemas.microsoft.com/office/powerpoint/2010/main" val="11849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05885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7911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0263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SEL</a:t>
            </a:r>
          </a:p>
        </p:txBody>
      </p:sp>
    </p:spTree>
    <p:extLst>
      <p:ext uri="{BB962C8B-B14F-4D97-AF65-F5344CB8AC3E}">
        <p14:creationId xmlns:p14="http://schemas.microsoft.com/office/powerpoint/2010/main" val="127959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81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2985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179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1403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1496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2301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812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934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are they?</a:t>
            </a:r>
          </a:p>
        </p:txBody>
      </p:sp>
    </p:spTree>
    <p:extLst>
      <p:ext uri="{BB962C8B-B14F-4D97-AF65-F5344CB8AC3E}">
        <p14:creationId xmlns:p14="http://schemas.microsoft.com/office/powerpoint/2010/main" val="116059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324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117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409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7836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506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9793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spcBef>
                <a:spcPts val="0"/>
              </a:spcBef>
              <a:buNone/>
            </a:pPr>
            <a:r>
              <a:rPr lang="en"/>
              <a:t>Core Competencies</a:t>
            </a:r>
          </a:p>
        </p:txBody>
      </p:sp>
      <p:sp>
        <p:nvSpPr>
          <p:cNvPr id="60" name="Shape 60"/>
          <p:cNvSpPr txBox="1">
            <a:spLocks noGrp="1"/>
          </p:cNvSpPr>
          <p:nvPr>
            <p:ph type="subTitle" idx="1"/>
          </p:nvPr>
        </p:nvSpPr>
        <p:spPr>
          <a:xfrm>
            <a:off x="3096362" y="3266930"/>
            <a:ext cx="2951400" cy="7014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sz="4000" dirty="0"/>
              <a:t>Creative Thinking</a:t>
            </a:r>
          </a:p>
        </p:txBody>
      </p:sp>
      <p:sp>
        <p:nvSpPr>
          <p:cNvPr id="108" name="Shape 108"/>
          <p:cNvSpPr txBox="1">
            <a:spLocks noGrp="1"/>
          </p:cNvSpPr>
          <p:nvPr>
            <p:ph type="body" idx="2"/>
          </p:nvPr>
        </p:nvSpPr>
        <p:spPr>
          <a:xfrm>
            <a:off x="4747846" y="404446"/>
            <a:ext cx="4116577" cy="4243454"/>
          </a:xfrm>
          <a:prstGeom prst="rect">
            <a:avLst/>
          </a:prstGeom>
        </p:spPr>
        <p:txBody>
          <a:bodyPr lIns="91425" tIns="91425" rIns="91425" bIns="91425" anchor="ctr" anchorCtr="0">
            <a:noAutofit/>
          </a:bodyPr>
          <a:lstStyle/>
          <a:p>
            <a:pPr marL="342900" indent="-342900"/>
            <a:r>
              <a:rPr lang="en" sz="2500" dirty="0"/>
              <a:t>generation of new ideas and concepts that have value to the individual or others</a:t>
            </a:r>
          </a:p>
          <a:p>
            <a:pPr marL="342900" indent="-342900"/>
            <a:r>
              <a:rPr lang="en" sz="2500" dirty="0"/>
              <a:t>development of these ideas and concepts from thought to reality. </a:t>
            </a:r>
          </a:p>
        </p:txBody>
      </p:sp>
      <p:sp>
        <p:nvSpPr>
          <p:cNvPr id="109" name="Shape 109"/>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r>
              <a:rPr lang="en"/>
              <a:t>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rtl="0">
              <a:spcBef>
                <a:spcPts val="0"/>
              </a:spcBef>
              <a:buNone/>
            </a:pPr>
            <a:r>
              <a:rPr lang="en"/>
              <a:t>Creative Thinking</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15000"/>
              </a:lnSpc>
              <a:spcBef>
                <a:spcPts val="0"/>
              </a:spcBef>
              <a:spcAft>
                <a:spcPts val="0"/>
              </a:spcAft>
              <a:buNone/>
            </a:pPr>
            <a:endParaRPr sz="2500" dirty="0"/>
          </a:p>
          <a:p>
            <a:pPr marL="541338" lvl="0" indent="-360363" rtl="0">
              <a:lnSpc>
                <a:spcPct val="115000"/>
              </a:lnSpc>
              <a:spcBef>
                <a:spcPts val="0"/>
              </a:spcBef>
              <a:spcAft>
                <a:spcPts val="0"/>
              </a:spcAft>
              <a:buSzPct val="100000"/>
              <a:buFont typeface="+mj-lt"/>
              <a:buAutoNum type="arabicPeriod"/>
            </a:pPr>
            <a:r>
              <a:rPr lang="en" sz="2500" dirty="0"/>
              <a:t>Novelty &amp; Value</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Generating Ideas</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Developing Ideas</a:t>
            </a:r>
          </a:p>
        </p:txBody>
      </p:sp>
      <p:pic>
        <p:nvPicPr>
          <p:cNvPr id="5122" name="Picture 2" descr="Image result for creative thinking">
            <a:extLst>
              <a:ext uri="{FF2B5EF4-FFF2-40B4-BE49-F238E27FC236}">
                <a16:creationId xmlns:a16="http://schemas.microsoft.com/office/drawing/2014/main" id="{68C466EB-170F-460F-91DF-DAFED3B1EE1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9299" y="662197"/>
            <a:ext cx="6295292" cy="4192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1000"/>
                                        <p:tgtEl>
                                          <p:spTgt spid="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xEl>
                                              <p:pRg st="5" end="5"/>
                                            </p:txEl>
                                          </p:spTgt>
                                        </p:tgtEl>
                                        <p:attrNameLst>
                                          <p:attrName>style.visibility</p:attrName>
                                        </p:attrNameLst>
                                      </p:cBhvr>
                                      <p:to>
                                        <p:strVal val="visible"/>
                                      </p:to>
                                    </p:set>
                                    <p:animEffect transition="in" filter="fade">
                                      <p:cBhvr>
                                        <p:cTn id="32" dur="1000"/>
                                        <p:tgtEl>
                                          <p:spTgt spid="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sz="4000" dirty="0"/>
              <a:t>Critical Thinking</a:t>
            </a:r>
          </a:p>
        </p:txBody>
      </p:sp>
      <p:sp>
        <p:nvSpPr>
          <p:cNvPr id="121" name="Shape 121"/>
          <p:cNvSpPr txBox="1">
            <a:spLocks noGrp="1"/>
          </p:cNvSpPr>
          <p:nvPr>
            <p:ph type="body" idx="2"/>
          </p:nvPr>
        </p:nvSpPr>
        <p:spPr>
          <a:xfrm>
            <a:off x="4939500" y="270933"/>
            <a:ext cx="4204500" cy="4148367"/>
          </a:xfrm>
          <a:prstGeom prst="rect">
            <a:avLst/>
          </a:prstGeom>
        </p:spPr>
        <p:txBody>
          <a:bodyPr lIns="91425" tIns="91425" rIns="91425" bIns="91425" anchor="ctr" anchorCtr="0">
            <a:noAutofit/>
          </a:bodyPr>
          <a:lstStyle/>
          <a:p>
            <a:pPr marL="285750" indent="-285750"/>
            <a:r>
              <a:rPr lang="en" sz="2000" dirty="0"/>
              <a:t>making judgments based on reasoning</a:t>
            </a:r>
          </a:p>
          <a:p>
            <a:pPr marL="285750" indent="-285750"/>
            <a:r>
              <a:rPr lang="en" sz="2000" dirty="0"/>
              <a:t>analyze these using specific criteria and draw conclusions and make judgments. </a:t>
            </a:r>
          </a:p>
          <a:p>
            <a:pPr marL="285750" indent="-285750"/>
            <a:r>
              <a:rPr lang="en" sz="2000" dirty="0"/>
              <a:t>examine their own thinking, and that of others, about information that they receive through observation, experience, and various forms of communication. </a:t>
            </a:r>
          </a:p>
        </p:txBody>
      </p:sp>
      <p:sp>
        <p:nvSpPr>
          <p:cNvPr id="122" name="Shape 122"/>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r>
              <a:rPr lang="en"/>
              <a:t>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10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10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rtl="0">
              <a:spcBef>
                <a:spcPts val="0"/>
              </a:spcBef>
              <a:buNone/>
            </a:pPr>
            <a:r>
              <a:rPr lang="en"/>
              <a:t>Critical Thinking</a:t>
            </a:r>
          </a:p>
        </p:txBody>
      </p:sp>
      <p:sp>
        <p:nvSpPr>
          <p:cNvPr id="128" name="Shape 12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342900" lvl="0" indent="-342900" rtl="0">
              <a:lnSpc>
                <a:spcPct val="115000"/>
              </a:lnSpc>
              <a:spcBef>
                <a:spcPts val="0"/>
              </a:spcBef>
              <a:spcAft>
                <a:spcPts val="0"/>
              </a:spcAft>
              <a:buFont typeface="+mj-lt"/>
              <a:buAutoNum type="arabicPeriod"/>
            </a:pPr>
            <a:endParaRPr sz="2500" dirty="0"/>
          </a:p>
          <a:p>
            <a:pPr marL="450850" lvl="0" indent="-269875" rtl="0">
              <a:lnSpc>
                <a:spcPct val="115000"/>
              </a:lnSpc>
              <a:spcBef>
                <a:spcPts val="0"/>
              </a:spcBef>
              <a:spcAft>
                <a:spcPts val="0"/>
              </a:spcAft>
              <a:buSzPct val="100000"/>
              <a:buAutoNum type="arabicPeriod"/>
            </a:pPr>
            <a:r>
              <a:rPr lang="en" sz="2500" dirty="0"/>
              <a:t>Analyze &amp; Critique</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Question &amp; Investigate</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Develop &amp; Design</a:t>
            </a:r>
          </a:p>
        </p:txBody>
      </p:sp>
      <p:pic>
        <p:nvPicPr>
          <p:cNvPr id="6148" name="Picture 4" descr="Image result for critical thinking">
            <a:extLst>
              <a:ext uri="{FF2B5EF4-FFF2-40B4-BE49-F238E27FC236}">
                <a16:creationId xmlns:a16="http://schemas.microsoft.com/office/drawing/2014/main" id="{A86DC4BF-EF20-41E8-9715-3356EDA50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35" y="1398659"/>
            <a:ext cx="4721703" cy="2098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Effect transition="in" filter="fade">
                                      <p:cBhvr>
                                        <p:cTn id="32" dur="1000"/>
                                        <p:tgtEl>
                                          <p:spTgt spid="1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5A1B-1F36-4807-91F4-853CF60626F7}"/>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AC6FA55E-DAB9-42E4-BB1D-A66AACA900D2}"/>
              </a:ext>
            </a:extLst>
          </p:cNvPr>
          <p:cNvSpPr>
            <a:spLocks noGrp="1"/>
          </p:cNvSpPr>
          <p:nvPr>
            <p:ph type="body" idx="1"/>
          </p:nvPr>
        </p:nvSpPr>
        <p:spPr/>
        <p:txBody>
          <a:bodyPr/>
          <a:lstStyle/>
          <a:p>
            <a:endParaRPr lang="en-CA"/>
          </a:p>
        </p:txBody>
      </p:sp>
      <p:pic>
        <p:nvPicPr>
          <p:cNvPr id="4098" name="Picture 2" descr="Image result for creative thinking">
            <a:extLst>
              <a:ext uri="{FF2B5EF4-FFF2-40B4-BE49-F238E27FC236}">
                <a16:creationId xmlns:a16="http://schemas.microsoft.com/office/drawing/2014/main" id="{893182F7-556D-44C4-ACFB-6F8F6795F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16" y="-1107830"/>
            <a:ext cx="8618684" cy="609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040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546126" y="680163"/>
            <a:ext cx="8124900" cy="1798200"/>
          </a:xfrm>
          <a:prstGeom prst="rect">
            <a:avLst/>
          </a:prstGeom>
        </p:spPr>
        <p:txBody>
          <a:bodyPr lIns="91425" tIns="91425" rIns="91425" bIns="91425" anchor="ctr" anchorCtr="0">
            <a:noAutofit/>
          </a:bodyPr>
          <a:lstStyle/>
          <a:p>
            <a:pPr lvl="0" rtl="0">
              <a:spcBef>
                <a:spcPts val="0"/>
              </a:spcBef>
              <a:buNone/>
            </a:pPr>
            <a:r>
              <a:rPr lang="en" dirty="0"/>
              <a:t>Personal &amp; Social</a:t>
            </a:r>
          </a:p>
        </p:txBody>
      </p:sp>
      <p:pic>
        <p:nvPicPr>
          <p:cNvPr id="2" name="Picture 1">
            <a:extLst>
              <a:ext uri="{FF2B5EF4-FFF2-40B4-BE49-F238E27FC236}">
                <a16:creationId xmlns:a16="http://schemas.microsoft.com/office/drawing/2014/main" id="{18EF6480-E508-437D-8B19-9DCB28A0E4B2}"/>
              </a:ext>
            </a:extLst>
          </p:cNvPr>
          <p:cNvPicPr>
            <a:picLocks noChangeAspect="1"/>
          </p:cNvPicPr>
          <p:nvPr/>
        </p:nvPicPr>
        <p:blipFill>
          <a:blip r:embed="rId3"/>
          <a:stretch>
            <a:fillRect/>
          </a:stretch>
        </p:blipFill>
        <p:spPr>
          <a:xfrm>
            <a:off x="3327654" y="2187892"/>
            <a:ext cx="2781300" cy="23526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71250" y="754950"/>
            <a:ext cx="5618700" cy="921600"/>
          </a:xfrm>
          <a:prstGeom prst="rect">
            <a:avLst/>
          </a:prstGeom>
        </p:spPr>
        <p:txBody>
          <a:bodyPr lIns="91425" tIns="91425" rIns="91425" bIns="91425" anchor="ctr" anchorCtr="0">
            <a:noAutofit/>
          </a:bodyPr>
          <a:lstStyle/>
          <a:p>
            <a:pPr lvl="0" rtl="0">
              <a:spcBef>
                <a:spcPts val="0"/>
              </a:spcBef>
              <a:buNone/>
            </a:pPr>
            <a:r>
              <a:rPr lang="en" b="1">
                <a:solidFill>
                  <a:schemeClr val="dk1"/>
                </a:solidFill>
              </a:rPr>
              <a:t>Personal &amp; Social</a:t>
            </a:r>
          </a:p>
        </p:txBody>
      </p:sp>
      <p:sp>
        <p:nvSpPr>
          <p:cNvPr id="139" name="Shape 139"/>
          <p:cNvSpPr txBox="1"/>
          <p:nvPr/>
        </p:nvSpPr>
        <p:spPr>
          <a:xfrm>
            <a:off x="871250" y="2032000"/>
            <a:ext cx="6414900" cy="258555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a:solidFill>
                  <a:schemeClr val="lt1"/>
                </a:solidFill>
                <a:latin typeface="Lato"/>
                <a:ea typeface="Lato"/>
                <a:cs typeface="Lato"/>
                <a:sym typeface="Lato"/>
              </a:rPr>
              <a:t>→ Positive Personal &amp; Cultural Identity</a:t>
            </a:r>
          </a:p>
          <a:p>
            <a:pPr lvl="0" rtl="0">
              <a:lnSpc>
                <a:spcPct val="115000"/>
              </a:lnSpc>
              <a:spcBef>
                <a:spcPts val="0"/>
              </a:spcBef>
              <a:buNone/>
            </a:pPr>
            <a:endParaRPr sz="2400" dirty="0">
              <a:solidFill>
                <a:schemeClr val="lt1"/>
              </a:solidFill>
              <a:latin typeface="Lato"/>
              <a:ea typeface="Lato"/>
              <a:cs typeface="Lato"/>
              <a:sym typeface="Lato"/>
            </a:endParaRPr>
          </a:p>
          <a:p>
            <a:pPr lvl="0">
              <a:lnSpc>
                <a:spcPct val="115000"/>
              </a:lnSpc>
              <a:spcBef>
                <a:spcPts val="0"/>
              </a:spcBef>
              <a:buNone/>
            </a:pPr>
            <a:r>
              <a:rPr lang="en" sz="2400" dirty="0">
                <a:solidFill>
                  <a:schemeClr val="lt1"/>
                </a:solidFill>
                <a:latin typeface="Lato"/>
                <a:ea typeface="Lato"/>
                <a:cs typeface="Lato"/>
                <a:sym typeface="Lato"/>
              </a:rPr>
              <a:t>→ Personal Awareness &amp; Responsibility</a:t>
            </a:r>
          </a:p>
          <a:p>
            <a:pPr lvl="0">
              <a:lnSpc>
                <a:spcPct val="115000"/>
              </a:lnSpc>
              <a:spcBef>
                <a:spcPts val="0"/>
              </a:spcBef>
              <a:buNone/>
            </a:pPr>
            <a:endParaRPr sz="2400" dirty="0">
              <a:solidFill>
                <a:schemeClr val="lt1"/>
              </a:solidFill>
              <a:latin typeface="Lato"/>
              <a:ea typeface="Lato"/>
              <a:cs typeface="Lato"/>
              <a:sym typeface="Lato"/>
            </a:endParaRPr>
          </a:p>
          <a:p>
            <a:pPr lvl="0" rtl="0">
              <a:lnSpc>
                <a:spcPct val="115000"/>
              </a:lnSpc>
              <a:spcBef>
                <a:spcPts val="0"/>
              </a:spcBef>
              <a:buNone/>
            </a:pPr>
            <a:r>
              <a:rPr lang="en" sz="2400" dirty="0">
                <a:solidFill>
                  <a:schemeClr val="lt1"/>
                </a:solidFill>
                <a:latin typeface="Lato"/>
                <a:ea typeface="Lato"/>
                <a:cs typeface="Lato"/>
                <a:sym typeface="Lato"/>
              </a:rPr>
              <a:t>→ Social Responsability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10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10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10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1000"/>
                                        <p:tgtEl>
                                          <p:spTgt spid="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sz="4000"/>
              <a:t>Positive Personal &amp; Cultural Identity</a:t>
            </a:r>
          </a:p>
        </p:txBody>
      </p:sp>
      <p:sp>
        <p:nvSpPr>
          <p:cNvPr id="145" name="Shape 145"/>
          <p:cNvSpPr txBox="1">
            <a:spLocks noGrp="1"/>
          </p:cNvSpPr>
          <p:nvPr>
            <p:ph type="body" idx="2"/>
          </p:nvPr>
        </p:nvSpPr>
        <p:spPr>
          <a:xfrm>
            <a:off x="4607169" y="720968"/>
            <a:ext cx="4413739" cy="3772009"/>
          </a:xfrm>
          <a:prstGeom prst="rect">
            <a:avLst/>
          </a:prstGeom>
        </p:spPr>
        <p:txBody>
          <a:bodyPr lIns="91425" tIns="91425" rIns="91425" bIns="91425" anchor="ctr" anchorCtr="0">
            <a:noAutofit/>
          </a:bodyPr>
          <a:lstStyle/>
          <a:p>
            <a:pPr marL="171450" indent="-171450"/>
            <a:r>
              <a:rPr lang="en" sz="2200" dirty="0"/>
              <a:t>awareness, understanding, and appreciation of all the facets that contribute to a healthy sense of oneself</a:t>
            </a:r>
          </a:p>
          <a:p>
            <a:pPr marL="171450" indent="-171450">
              <a:lnSpc>
                <a:spcPct val="100000"/>
              </a:lnSpc>
            </a:pPr>
            <a:r>
              <a:rPr lang="en" sz="2200" dirty="0"/>
              <a:t>awareness and understanding of one’s family background, heritage(s), language(s), beliefs, and perspectives in a pluralistic society. </a:t>
            </a:r>
          </a:p>
          <a:p>
            <a:pPr marL="171450" indent="-171450"/>
            <a:r>
              <a:rPr lang="en" sz="2200" dirty="0"/>
              <a:t>contribute to their own well-being and to the well-being of their family, community, and society. </a:t>
            </a:r>
          </a:p>
        </p:txBody>
      </p:sp>
      <p:sp>
        <p:nvSpPr>
          <p:cNvPr id="146" name="Shape 146"/>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r>
              <a:rPr lang="en"/>
              <a:t>Personal &amp; 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0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10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000"/>
                                        <p:tgtEl>
                                          <p:spTgt spid="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rtl="0">
              <a:spcBef>
                <a:spcPts val="0"/>
              </a:spcBef>
              <a:buNone/>
            </a:pPr>
            <a:r>
              <a:rPr lang="en"/>
              <a:t>Positive Personal &amp; Cultural Identity</a:t>
            </a:r>
          </a:p>
        </p:txBody>
      </p:sp>
      <p:sp>
        <p:nvSpPr>
          <p:cNvPr id="152" name="Shape 152"/>
          <p:cNvSpPr txBox="1">
            <a:spLocks noGrp="1"/>
          </p:cNvSpPr>
          <p:nvPr>
            <p:ph type="body" idx="1"/>
          </p:nvPr>
        </p:nvSpPr>
        <p:spPr>
          <a:xfrm>
            <a:off x="311700" y="835952"/>
            <a:ext cx="8520600" cy="3416400"/>
          </a:xfrm>
          <a:prstGeom prst="rect">
            <a:avLst/>
          </a:prstGeom>
        </p:spPr>
        <p:txBody>
          <a:bodyPr lIns="91425" tIns="91425" rIns="91425" bIns="91425" anchor="t" anchorCtr="0">
            <a:noAutofit/>
          </a:bodyPr>
          <a:lstStyle/>
          <a:p>
            <a:pPr lvl="0" rtl="0">
              <a:lnSpc>
                <a:spcPct val="115000"/>
              </a:lnSpc>
              <a:spcBef>
                <a:spcPts val="0"/>
              </a:spcBef>
              <a:spcAft>
                <a:spcPts val="0"/>
              </a:spcAft>
              <a:buNone/>
            </a:pPr>
            <a:endParaRPr sz="2500" dirty="0"/>
          </a:p>
          <a:p>
            <a:pPr marL="571500" lvl="0" indent="-457200" rtl="0">
              <a:lnSpc>
                <a:spcPct val="115000"/>
              </a:lnSpc>
              <a:spcBef>
                <a:spcPts val="0"/>
              </a:spcBef>
              <a:spcAft>
                <a:spcPts val="0"/>
              </a:spcAft>
              <a:buSzPct val="100000"/>
              <a:buFont typeface="+mj-lt"/>
              <a:buAutoNum type="arabicPeriod"/>
            </a:pPr>
            <a:r>
              <a:rPr lang="en" sz="2500" dirty="0"/>
              <a:t>Relationships &amp; Cultural Contexts</a:t>
            </a:r>
          </a:p>
          <a:p>
            <a:pPr marL="457200" lvl="0" indent="-457200" rtl="0">
              <a:lnSpc>
                <a:spcPct val="115000"/>
              </a:lnSpc>
              <a:spcBef>
                <a:spcPts val="0"/>
              </a:spcBef>
              <a:spcAft>
                <a:spcPts val="0"/>
              </a:spcAft>
              <a:buFont typeface="+mj-lt"/>
              <a:buAutoNum type="arabicPeriod"/>
            </a:pPr>
            <a:endParaRPr sz="2500" dirty="0"/>
          </a:p>
          <a:p>
            <a:pPr marL="685800" lvl="0" indent="-457200" rtl="0">
              <a:lnSpc>
                <a:spcPct val="115000"/>
              </a:lnSpc>
              <a:spcBef>
                <a:spcPts val="0"/>
              </a:spcBef>
              <a:spcAft>
                <a:spcPts val="0"/>
              </a:spcAft>
              <a:buFont typeface="+mj-lt"/>
              <a:buAutoNum type="arabicPeriod"/>
            </a:pPr>
            <a:r>
              <a:rPr lang="en" sz="2500" dirty="0"/>
              <a:t>Personal Values &amp; Choices</a:t>
            </a:r>
          </a:p>
          <a:p>
            <a:pPr marL="457200" lvl="0" indent="-457200" rtl="0">
              <a:lnSpc>
                <a:spcPct val="115000"/>
              </a:lnSpc>
              <a:spcBef>
                <a:spcPts val="0"/>
              </a:spcBef>
              <a:spcAft>
                <a:spcPts val="0"/>
              </a:spcAft>
              <a:buFont typeface="+mj-lt"/>
              <a:buAutoNum type="arabicPeriod"/>
            </a:pPr>
            <a:endParaRPr sz="2500" dirty="0"/>
          </a:p>
          <a:p>
            <a:pPr marL="685800" lvl="0" indent="-457200" rtl="0">
              <a:lnSpc>
                <a:spcPct val="115000"/>
              </a:lnSpc>
              <a:spcBef>
                <a:spcPts val="0"/>
              </a:spcBef>
              <a:spcAft>
                <a:spcPts val="0"/>
              </a:spcAft>
              <a:buFont typeface="+mj-lt"/>
              <a:buAutoNum type="arabicPeriod"/>
            </a:pPr>
            <a:r>
              <a:rPr lang="en" sz="2500" dirty="0"/>
              <a:t>Personal Strengths &amp; Abilities</a:t>
            </a:r>
          </a:p>
        </p:txBody>
      </p:sp>
      <p:pic>
        <p:nvPicPr>
          <p:cNvPr id="7172" name="Picture 4" descr="Image result for culture">
            <a:extLst>
              <a:ext uri="{FF2B5EF4-FFF2-40B4-BE49-F238E27FC236}">
                <a16:creationId xmlns:a16="http://schemas.microsoft.com/office/drawing/2014/main" id="{716A0963-7A14-42CA-A30C-2CF96C5DB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865" y="1300040"/>
            <a:ext cx="3121269" cy="312126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unique">
            <a:extLst>
              <a:ext uri="{FF2B5EF4-FFF2-40B4-BE49-F238E27FC236}">
                <a16:creationId xmlns:a16="http://schemas.microsoft.com/office/drawing/2014/main" id="{D6BCA720-271D-4248-B7AB-88967913B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06" y="3640326"/>
            <a:ext cx="4624755" cy="2113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0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000"/>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1000"/>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10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1000"/>
                                        <p:tgtEl>
                                          <p:spTgt spid="1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sz="4000"/>
              <a:t>Personal Awareness &amp; Responsibility</a:t>
            </a:r>
          </a:p>
        </p:txBody>
      </p:sp>
      <p:sp>
        <p:nvSpPr>
          <p:cNvPr id="158" name="Shape 158"/>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285750" indent="-285750"/>
            <a:r>
              <a:rPr lang="en" sz="2000" dirty="0"/>
              <a:t>skills, strategies, and dispositions that help students to stay healthy and active, set goals, monitor progress, regulate emotions, respect their own rights and the rights of others, manage stress, and persevere in difficult situations. </a:t>
            </a:r>
          </a:p>
        </p:txBody>
      </p:sp>
      <p:sp>
        <p:nvSpPr>
          <p:cNvPr id="159" name="Shape 159"/>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r>
              <a:rPr lang="en"/>
              <a:t>Personal &amp; 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your strengths?</a:t>
            </a:r>
          </a:p>
        </p:txBody>
      </p:sp>
    </p:spTree>
    <p:extLst>
      <p:ext uri="{BB962C8B-B14F-4D97-AF65-F5344CB8AC3E}">
        <p14:creationId xmlns:p14="http://schemas.microsoft.com/office/powerpoint/2010/main" val="2725630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rtl="0">
              <a:spcBef>
                <a:spcPts val="0"/>
              </a:spcBef>
              <a:buNone/>
            </a:pPr>
            <a:r>
              <a:rPr lang="en"/>
              <a:t>Positive Awareness &amp; Responsibility</a:t>
            </a:r>
          </a:p>
        </p:txBody>
      </p:sp>
      <p:sp>
        <p:nvSpPr>
          <p:cNvPr id="165" name="Shape 1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342900" lvl="0" indent="-342900" rtl="0">
              <a:lnSpc>
                <a:spcPct val="115000"/>
              </a:lnSpc>
              <a:spcBef>
                <a:spcPts val="0"/>
              </a:spcBef>
              <a:spcAft>
                <a:spcPts val="0"/>
              </a:spcAft>
              <a:buFont typeface="+mj-lt"/>
              <a:buAutoNum type="arabicPeriod"/>
            </a:pPr>
            <a:endParaRPr sz="2500" dirty="0"/>
          </a:p>
          <a:p>
            <a:pPr marL="457200" lvl="0" indent="-276225" rtl="0">
              <a:lnSpc>
                <a:spcPct val="115000"/>
              </a:lnSpc>
              <a:spcBef>
                <a:spcPts val="0"/>
              </a:spcBef>
              <a:spcAft>
                <a:spcPts val="0"/>
              </a:spcAft>
              <a:buSzPct val="100000"/>
              <a:buAutoNum type="arabicPeriod"/>
            </a:pPr>
            <a:r>
              <a:rPr lang="en" sz="2500" dirty="0"/>
              <a:t>Self-determination</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Self-regulation</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Well-being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10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1000"/>
                                        <p:tgtEl>
                                          <p:spTgt spid="1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1000"/>
                                        <p:tgtEl>
                                          <p:spTgt spid="1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Effect transition="in" filter="fade">
                                      <p:cBhvr>
                                        <p:cTn id="22" dur="1000"/>
                                        <p:tgtEl>
                                          <p:spTgt spid="1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pRg st="4" end="4"/>
                                            </p:txEl>
                                          </p:spTgt>
                                        </p:tgtEl>
                                        <p:attrNameLst>
                                          <p:attrName>style.visibility</p:attrName>
                                        </p:attrNameLst>
                                      </p:cBhvr>
                                      <p:to>
                                        <p:strVal val="visible"/>
                                      </p:to>
                                    </p:set>
                                    <p:animEffect transition="in" filter="fade">
                                      <p:cBhvr>
                                        <p:cTn id="27" dur="1000"/>
                                        <p:tgtEl>
                                          <p:spTgt spid="1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pRg st="5" end="5"/>
                                            </p:txEl>
                                          </p:spTgt>
                                        </p:tgtEl>
                                        <p:attrNameLst>
                                          <p:attrName>style.visibility</p:attrName>
                                        </p:attrNameLst>
                                      </p:cBhvr>
                                      <p:to>
                                        <p:strVal val="visible"/>
                                      </p:to>
                                    </p:set>
                                    <p:animEffect transition="in" filter="fade">
                                      <p:cBhvr>
                                        <p:cTn id="32" dur="1000"/>
                                        <p:tgtEl>
                                          <p:spTgt spid="1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rtl="0">
              <a:spcBef>
                <a:spcPts val="0"/>
              </a:spcBef>
              <a:buNone/>
            </a:pPr>
            <a:r>
              <a:rPr lang="en" sz="4000" dirty="0"/>
              <a:t>Social Responsibility</a:t>
            </a:r>
          </a:p>
        </p:txBody>
      </p:sp>
      <p:sp>
        <p:nvSpPr>
          <p:cNvPr id="171" name="Shape 171"/>
          <p:cNvSpPr txBox="1">
            <a:spLocks noGrp="1"/>
          </p:cNvSpPr>
          <p:nvPr>
            <p:ph type="body" idx="2"/>
          </p:nvPr>
        </p:nvSpPr>
        <p:spPr>
          <a:xfrm>
            <a:off x="4691575" y="112889"/>
            <a:ext cx="4084925" cy="4854222"/>
          </a:xfrm>
          <a:prstGeom prst="rect">
            <a:avLst/>
          </a:prstGeom>
        </p:spPr>
        <p:txBody>
          <a:bodyPr lIns="91425" tIns="91425" rIns="91425" bIns="91425" anchor="ctr" anchorCtr="0">
            <a:noAutofit/>
          </a:bodyPr>
          <a:lstStyle/>
          <a:p>
            <a:pPr marL="342900" indent="-342900"/>
            <a:r>
              <a:rPr lang="en" sz="2000" dirty="0"/>
              <a:t>consider the interdependence of people with each other and the natural environment</a:t>
            </a:r>
          </a:p>
          <a:p>
            <a:pPr marL="342900" indent="-342900"/>
            <a:r>
              <a:rPr lang="en" sz="2000" dirty="0"/>
              <a:t>contribute positively to one’s family, community, society, and the environment</a:t>
            </a:r>
          </a:p>
          <a:p>
            <a:pPr marL="342900" indent="-342900"/>
            <a:r>
              <a:rPr lang="en" sz="2000" dirty="0"/>
              <a:t>resolve problems peacefully</a:t>
            </a:r>
          </a:p>
          <a:p>
            <a:pPr marL="342900" indent="-342900"/>
            <a:r>
              <a:rPr lang="en" sz="2000" dirty="0"/>
              <a:t>empathize with others and appreciate their perspectives</a:t>
            </a:r>
          </a:p>
          <a:p>
            <a:pPr marL="342900" indent="-342900"/>
            <a:r>
              <a:rPr lang="en" sz="2000" dirty="0"/>
              <a:t>create and maintain healthy relationships. </a:t>
            </a:r>
          </a:p>
        </p:txBody>
      </p:sp>
      <p:sp>
        <p:nvSpPr>
          <p:cNvPr id="172" name="Shape 172"/>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rtl="0">
              <a:spcBef>
                <a:spcPts val="0"/>
              </a:spcBef>
              <a:buNone/>
            </a:pPr>
            <a:r>
              <a:rPr lang="en"/>
              <a:t>Personal &amp; 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5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5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5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500"/>
                                        <p:tgtEl>
                                          <p:spTgt spid="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Effect transition="in" filter="fade">
                                      <p:cBhvr>
                                        <p:cTn id="27" dur="500"/>
                                        <p:tgtEl>
                                          <p:spTgt spid="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rtl="0">
              <a:spcBef>
                <a:spcPts val="0"/>
              </a:spcBef>
              <a:buNone/>
            </a:pPr>
            <a:r>
              <a:rPr lang="en" dirty="0"/>
              <a:t>Social Responsibility</a:t>
            </a:r>
          </a:p>
        </p:txBody>
      </p:sp>
      <p:sp>
        <p:nvSpPr>
          <p:cNvPr id="178" name="Shape 178"/>
          <p:cNvSpPr txBox="1">
            <a:spLocks noGrp="1"/>
          </p:cNvSpPr>
          <p:nvPr>
            <p:ph type="body" idx="1"/>
          </p:nvPr>
        </p:nvSpPr>
        <p:spPr>
          <a:xfrm>
            <a:off x="311700" y="798907"/>
            <a:ext cx="8520600" cy="3416400"/>
          </a:xfrm>
          <a:prstGeom prst="rect">
            <a:avLst/>
          </a:prstGeom>
        </p:spPr>
        <p:txBody>
          <a:bodyPr lIns="91425" tIns="91425" rIns="91425" bIns="91425" anchor="t" anchorCtr="0">
            <a:noAutofit/>
          </a:bodyPr>
          <a:lstStyle/>
          <a:p>
            <a:pPr marL="342900" lvl="0" indent="-342900" rtl="0">
              <a:lnSpc>
                <a:spcPct val="115000"/>
              </a:lnSpc>
              <a:spcBef>
                <a:spcPts val="0"/>
              </a:spcBef>
              <a:spcAft>
                <a:spcPts val="0"/>
              </a:spcAft>
              <a:buFont typeface="+mj-lt"/>
              <a:buAutoNum type="arabicPeriod"/>
            </a:pPr>
            <a:endParaRPr dirty="0"/>
          </a:p>
          <a:p>
            <a:pPr marL="457200" lvl="0" indent="-342900" rtl="0">
              <a:lnSpc>
                <a:spcPct val="115000"/>
              </a:lnSpc>
              <a:spcBef>
                <a:spcPts val="0"/>
              </a:spcBef>
              <a:spcAft>
                <a:spcPts val="0"/>
              </a:spcAft>
              <a:buSzPct val="100000"/>
              <a:buAutoNum type="arabicPeriod"/>
            </a:pPr>
            <a:r>
              <a:rPr lang="en" sz="2500" dirty="0"/>
              <a:t>Contributing to the community and caring for the environment</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Solving problems in peaceful ways</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Valuing diversity</a:t>
            </a:r>
          </a:p>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Building Relationships</a:t>
            </a:r>
          </a:p>
        </p:txBody>
      </p:sp>
      <p:pic>
        <p:nvPicPr>
          <p:cNvPr id="9218" name="Picture 2" descr="Image result for contribute">
            <a:extLst>
              <a:ext uri="{FF2B5EF4-FFF2-40B4-BE49-F238E27FC236}">
                <a16:creationId xmlns:a16="http://schemas.microsoft.com/office/drawing/2014/main" id="{5627CAE0-3F8B-431C-8E8B-7AB5766F23F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8422" y="2168962"/>
            <a:ext cx="3815996" cy="2861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1000"/>
                                        <p:tgtEl>
                                          <p:spTgt spid="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Effect transition="in" filter="fade">
                                      <p:cBhvr>
                                        <p:cTn id="27" dur="1000"/>
                                        <p:tgtEl>
                                          <p:spTgt spid="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Effect transition="in" filter="fade">
                                      <p:cBhvr>
                                        <p:cTn id="32" dur="1000"/>
                                        <p:tgtEl>
                                          <p:spTgt spid="1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6" end="6"/>
                                            </p:txEl>
                                          </p:spTgt>
                                        </p:tgtEl>
                                        <p:attrNameLst>
                                          <p:attrName>style.visibility</p:attrName>
                                        </p:attrNameLst>
                                      </p:cBhvr>
                                      <p:to>
                                        <p:strVal val="visible"/>
                                      </p:to>
                                    </p:set>
                                    <p:animEffect transition="in" filter="fade">
                                      <p:cBhvr>
                                        <p:cTn id="37" dur="1000"/>
                                        <p:tgtEl>
                                          <p:spTgt spid="1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8">
                                            <p:txEl>
                                              <p:pRg st="7" end="7"/>
                                            </p:txEl>
                                          </p:spTgt>
                                        </p:tgtEl>
                                        <p:attrNameLst>
                                          <p:attrName>style.visibility</p:attrName>
                                        </p:attrNameLst>
                                      </p:cBhvr>
                                      <p:to>
                                        <p:strVal val="visible"/>
                                      </p:to>
                                    </p:set>
                                    <p:animEffect transition="in" filter="fade">
                                      <p:cBhvr>
                                        <p:cTn id="42" dur="1000"/>
                                        <p:tgtEl>
                                          <p:spTgt spid="1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30C6-CD4D-4954-B825-252C7CAB6E92}"/>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16196B8E-84E7-4049-8A1E-FF4CB707D3A2}"/>
              </a:ext>
            </a:extLst>
          </p:cNvPr>
          <p:cNvSpPr>
            <a:spLocks noGrp="1"/>
          </p:cNvSpPr>
          <p:nvPr>
            <p:ph type="body" idx="1"/>
          </p:nvPr>
        </p:nvSpPr>
        <p:spPr/>
        <p:txBody>
          <a:bodyPr/>
          <a:lstStyle/>
          <a:p>
            <a:endParaRPr lang="en-CA"/>
          </a:p>
        </p:txBody>
      </p:sp>
      <p:pic>
        <p:nvPicPr>
          <p:cNvPr id="4" name="Picture 3" descr="https://selfdesigninstitute.org/wp-content/uploads/2015/05/Screen-Shot-2016-05-09-at-8.42.08-AM.png">
            <a:extLst>
              <a:ext uri="{FF2B5EF4-FFF2-40B4-BE49-F238E27FC236}">
                <a16:creationId xmlns:a16="http://schemas.microsoft.com/office/drawing/2014/main" id="{A58E71BC-A42D-4A51-8D4A-4246B043C2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5905" y="56272"/>
            <a:ext cx="7252189" cy="5045026"/>
          </a:xfrm>
          <a:prstGeom prst="rect">
            <a:avLst/>
          </a:prstGeom>
          <a:noFill/>
          <a:ln>
            <a:noFill/>
          </a:ln>
        </p:spPr>
      </p:pic>
    </p:spTree>
    <p:extLst>
      <p:ext uri="{BB962C8B-B14F-4D97-AF65-F5344CB8AC3E}">
        <p14:creationId xmlns:p14="http://schemas.microsoft.com/office/powerpoint/2010/main" val="2018277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30C6-CD4D-4954-B825-252C7CAB6E92}"/>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16196B8E-84E7-4049-8A1E-FF4CB707D3A2}"/>
              </a:ext>
            </a:extLst>
          </p:cNvPr>
          <p:cNvSpPr>
            <a:spLocks noGrp="1"/>
          </p:cNvSpPr>
          <p:nvPr>
            <p:ph type="body" idx="1"/>
          </p:nvPr>
        </p:nvSpPr>
        <p:spPr/>
        <p:txBody>
          <a:bodyPr/>
          <a:lstStyle/>
          <a:p>
            <a:endParaRPr lang="en-CA"/>
          </a:p>
        </p:txBody>
      </p:sp>
      <p:pic>
        <p:nvPicPr>
          <p:cNvPr id="1026" name="Picture 2" descr="http://www.tonybuzan.com/images/mm_examrevision.jpg">
            <a:extLst>
              <a:ext uri="{FF2B5EF4-FFF2-40B4-BE49-F238E27FC236}">
                <a16:creationId xmlns:a16="http://schemas.microsoft.com/office/drawing/2014/main" id="{263EA64E-6FA8-4F04-B4EA-B22264AFC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0"/>
            <a:ext cx="73612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1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C95B-702A-4338-8044-E6890A8BE8A0}"/>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9E869610-8B37-4CDF-8C3A-E493E414FABE}"/>
              </a:ext>
            </a:extLst>
          </p:cNvPr>
          <p:cNvSpPr>
            <a:spLocks noGrp="1"/>
          </p:cNvSpPr>
          <p:nvPr>
            <p:ph type="body" idx="1"/>
          </p:nvPr>
        </p:nvSpPr>
        <p:spPr/>
        <p:txBody>
          <a:bodyPr/>
          <a:lstStyle/>
          <a:p>
            <a:endParaRPr lang="en-CA"/>
          </a:p>
        </p:txBody>
      </p:sp>
      <p:pic>
        <p:nvPicPr>
          <p:cNvPr id="2050" name="Picture 2" descr="https://i.pinimg.com/736x/5a/df/2f/5adf2f0fd2f7cf784dea649af46f2c50--mindmaps-stay-focused.jpg">
            <a:extLst>
              <a:ext uri="{FF2B5EF4-FFF2-40B4-BE49-F238E27FC236}">
                <a16:creationId xmlns:a16="http://schemas.microsoft.com/office/drawing/2014/main" id="{7E5A397A-84D5-47AA-BB6C-BFF9D8716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
            <a:ext cx="7010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91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6E86-E3B1-447B-8E09-11C9900002E5}"/>
              </a:ext>
            </a:extLst>
          </p:cNvPr>
          <p:cNvSpPr>
            <a:spLocks noGrp="1"/>
          </p:cNvSpPr>
          <p:nvPr>
            <p:ph type="title"/>
          </p:nvPr>
        </p:nvSpPr>
        <p:spPr/>
        <p:txBody>
          <a:bodyPr/>
          <a:lstStyle/>
          <a:p>
            <a:endParaRPr lang="en-CA"/>
          </a:p>
        </p:txBody>
      </p:sp>
      <p:pic>
        <p:nvPicPr>
          <p:cNvPr id="7" name="Picture 6">
            <a:extLst>
              <a:ext uri="{FF2B5EF4-FFF2-40B4-BE49-F238E27FC236}">
                <a16:creationId xmlns:a16="http://schemas.microsoft.com/office/drawing/2014/main" id="{DCCD963C-A2CE-45FF-8A4C-0118941DDB68}"/>
              </a:ext>
            </a:extLst>
          </p:cNvPr>
          <p:cNvPicPr>
            <a:picLocks noChangeAspect="1"/>
          </p:cNvPicPr>
          <p:nvPr/>
        </p:nvPicPr>
        <p:blipFill>
          <a:blip r:embed="rId2"/>
          <a:stretch>
            <a:fillRect/>
          </a:stretch>
        </p:blipFill>
        <p:spPr>
          <a:xfrm>
            <a:off x="1217684" y="0"/>
            <a:ext cx="6708631" cy="5143500"/>
          </a:xfrm>
          <a:prstGeom prst="rect">
            <a:avLst/>
          </a:prstGeom>
        </p:spPr>
      </p:pic>
      <p:sp>
        <p:nvSpPr>
          <p:cNvPr id="3" name="Text Placeholder 2">
            <a:extLst>
              <a:ext uri="{FF2B5EF4-FFF2-40B4-BE49-F238E27FC236}">
                <a16:creationId xmlns:a16="http://schemas.microsoft.com/office/drawing/2014/main" id="{5149A7DC-9648-416E-A6E1-C94D4949E7EA}"/>
              </a:ext>
            </a:extLst>
          </p:cNvPr>
          <p:cNvSpPr>
            <a:spLocks noGrp="1"/>
          </p:cNvSpPr>
          <p:nvPr>
            <p:ph type="body" idx="1"/>
          </p:nvPr>
        </p:nvSpPr>
        <p:spPr/>
        <p:txBody>
          <a:bodyPr/>
          <a:lstStyle/>
          <a:p>
            <a:endParaRPr lang="en-CA" dirty="0"/>
          </a:p>
        </p:txBody>
      </p:sp>
      <p:sp>
        <p:nvSpPr>
          <p:cNvPr id="4" name="AutoShape 2" descr="http://learningfundamentals.com.au/wp-content/uploads/health-map.jpg">
            <a:extLst>
              <a:ext uri="{FF2B5EF4-FFF2-40B4-BE49-F238E27FC236}">
                <a16:creationId xmlns:a16="http://schemas.microsoft.com/office/drawing/2014/main" id="{563A1184-BDF2-4C6A-B445-4A981EAA8D7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http://learningfundamentals.com.au/wp-content/uploads/health-map.jpg">
            <a:extLst>
              <a:ext uri="{FF2B5EF4-FFF2-40B4-BE49-F238E27FC236}">
                <a16:creationId xmlns:a16="http://schemas.microsoft.com/office/drawing/2014/main" id="{6B8339CB-A03D-41C9-A908-6A461BF6DE17}"/>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351295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1E2B-4EB3-464E-9655-473104220DC7}"/>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5A0DD6B0-DAD9-405C-ABC2-D1496EF289AF}"/>
              </a:ext>
            </a:extLst>
          </p:cNvPr>
          <p:cNvSpPr>
            <a:spLocks noGrp="1"/>
          </p:cNvSpPr>
          <p:nvPr>
            <p:ph type="body" idx="1"/>
          </p:nvPr>
        </p:nvSpPr>
        <p:spPr/>
        <p:txBody>
          <a:bodyPr/>
          <a:lstStyle/>
          <a:p>
            <a:endParaRPr lang="en-CA"/>
          </a:p>
        </p:txBody>
      </p:sp>
      <p:pic>
        <p:nvPicPr>
          <p:cNvPr id="4" name="Picture 3">
            <a:extLst>
              <a:ext uri="{FF2B5EF4-FFF2-40B4-BE49-F238E27FC236}">
                <a16:creationId xmlns:a16="http://schemas.microsoft.com/office/drawing/2014/main" id="{2117FB18-801F-4226-8ED5-CF455AEF7F7B}"/>
              </a:ext>
            </a:extLst>
          </p:cNvPr>
          <p:cNvPicPr>
            <a:picLocks noChangeAspect="1"/>
          </p:cNvPicPr>
          <p:nvPr/>
        </p:nvPicPr>
        <p:blipFill>
          <a:blip r:embed="rId2"/>
          <a:stretch>
            <a:fillRect/>
          </a:stretch>
        </p:blipFill>
        <p:spPr>
          <a:xfrm>
            <a:off x="948470" y="0"/>
            <a:ext cx="7247060" cy="5143500"/>
          </a:xfrm>
          <a:prstGeom prst="rect">
            <a:avLst/>
          </a:prstGeom>
        </p:spPr>
      </p:pic>
    </p:spTree>
    <p:extLst>
      <p:ext uri="{BB962C8B-B14F-4D97-AF65-F5344CB8AC3E}">
        <p14:creationId xmlns:p14="http://schemas.microsoft.com/office/powerpoint/2010/main" val="3232085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65EA-2E7B-44E6-B371-9E031015DC2D}"/>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BF620809-D964-45F0-BC05-106A3CD6DAE8}"/>
              </a:ext>
            </a:extLst>
          </p:cNvPr>
          <p:cNvSpPr>
            <a:spLocks noGrp="1"/>
          </p:cNvSpPr>
          <p:nvPr>
            <p:ph type="body" idx="1"/>
          </p:nvPr>
        </p:nvSpPr>
        <p:spPr/>
        <p:txBody>
          <a:bodyPr/>
          <a:lstStyle/>
          <a:p>
            <a:endParaRPr lang="en-CA"/>
          </a:p>
        </p:txBody>
      </p:sp>
      <p:pic>
        <p:nvPicPr>
          <p:cNvPr id="4" name="Picture 3">
            <a:extLst>
              <a:ext uri="{FF2B5EF4-FFF2-40B4-BE49-F238E27FC236}">
                <a16:creationId xmlns:a16="http://schemas.microsoft.com/office/drawing/2014/main" id="{14B6FD8D-7302-400C-9819-7A7133F98B9D}"/>
              </a:ext>
            </a:extLst>
          </p:cNvPr>
          <p:cNvPicPr>
            <a:picLocks noChangeAspect="1"/>
          </p:cNvPicPr>
          <p:nvPr/>
        </p:nvPicPr>
        <p:blipFill>
          <a:blip r:embed="rId2"/>
          <a:stretch>
            <a:fillRect/>
          </a:stretch>
        </p:blipFill>
        <p:spPr>
          <a:xfrm>
            <a:off x="848282" y="0"/>
            <a:ext cx="7447436" cy="5143500"/>
          </a:xfrm>
          <a:prstGeom prst="rect">
            <a:avLst/>
          </a:prstGeom>
        </p:spPr>
      </p:pic>
    </p:spTree>
    <p:extLst>
      <p:ext uri="{BB962C8B-B14F-4D97-AF65-F5344CB8AC3E}">
        <p14:creationId xmlns:p14="http://schemas.microsoft.com/office/powerpoint/2010/main" val="1785968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a:spcBef>
                <a:spcPts val="0"/>
              </a:spcBef>
              <a:buNone/>
            </a:pPr>
            <a:r>
              <a:rPr lang="en"/>
              <a:t>Core Competencies</a:t>
            </a:r>
          </a:p>
        </p:txBody>
      </p:sp>
      <p:sp>
        <p:nvSpPr>
          <p:cNvPr id="66" name="Shape 66"/>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a:spcBef>
                <a:spcPts val="0"/>
              </a:spcBef>
              <a:buNone/>
            </a:pPr>
            <a:r>
              <a:rPr lang="en"/>
              <a:t>What are they?</a:t>
            </a:r>
          </a:p>
        </p:txBody>
      </p:sp>
      <p:sp>
        <p:nvSpPr>
          <p:cNvPr id="67" name="Shape 67"/>
          <p:cNvSpPr txBox="1">
            <a:spLocks noGrp="1"/>
          </p:cNvSpPr>
          <p:nvPr>
            <p:ph type="body" idx="2"/>
          </p:nvPr>
        </p:nvSpPr>
        <p:spPr>
          <a:xfrm>
            <a:off x="4669536" y="203200"/>
            <a:ext cx="4303776" cy="4583289"/>
          </a:xfrm>
          <a:prstGeom prst="rect">
            <a:avLst/>
          </a:prstGeom>
        </p:spPr>
        <p:txBody>
          <a:bodyPr lIns="91425" tIns="91425" rIns="91425" bIns="91425" anchor="ctr" anchorCtr="0">
            <a:noAutofit/>
          </a:bodyPr>
          <a:lstStyle/>
          <a:p>
            <a:pPr marL="285750" indent="-285750"/>
            <a:r>
              <a:rPr lang="en" sz="2200" dirty="0"/>
              <a:t>sets of intellectual, personal, and social and emotional </a:t>
            </a:r>
          </a:p>
          <a:p>
            <a:pPr marL="285750" indent="-285750"/>
            <a:r>
              <a:rPr lang="en" sz="2200" dirty="0"/>
              <a:t>develop in order to engage in deep learning and life-long learning.</a:t>
            </a:r>
          </a:p>
          <a:p>
            <a:pPr>
              <a:buNone/>
            </a:pPr>
            <a:r>
              <a:rPr lang="en" sz="2200" dirty="0"/>
              <a:t>Ultimate goal is is </a:t>
            </a:r>
            <a:r>
              <a:rPr lang="en" sz="2200" dirty="0" smtClean="0"/>
              <a:t>to  employ </a:t>
            </a:r>
            <a:r>
              <a:rPr lang="en" sz="2200" dirty="0"/>
              <a:t>the core competencies every day in school and in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10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Effect transition="in" filter="fade">
                                      <p:cBhvr>
                                        <p:cTn id="12" dur="1000"/>
                                        <p:tgtEl>
                                          <p:spTgt spid="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Effect transition="in" filter="fade">
                                      <p:cBhvr>
                                        <p:cTn id="17" dur="1000"/>
                                        <p:tgtEl>
                                          <p:spTgt spid="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233100"/>
            <a:ext cx="8520600" cy="1610100"/>
          </a:xfrm>
          <a:prstGeom prst="rect">
            <a:avLst/>
          </a:prstGeom>
        </p:spPr>
        <p:txBody>
          <a:bodyPr lIns="91425" tIns="91425" rIns="91425" bIns="91425" anchor="b" anchorCtr="0">
            <a:noAutofit/>
          </a:bodyPr>
          <a:lstStyle/>
          <a:p>
            <a:pPr lvl="0">
              <a:spcBef>
                <a:spcPts val="0"/>
              </a:spcBef>
              <a:buNone/>
            </a:pPr>
            <a:r>
              <a:rPr lang="en" sz="8000"/>
              <a:t>There are 3 Core Competencies!</a:t>
            </a:r>
          </a:p>
        </p:txBody>
      </p:sp>
      <p:sp>
        <p:nvSpPr>
          <p:cNvPr id="73" name="Shape 73"/>
          <p:cNvSpPr txBox="1">
            <a:spLocks noGrp="1"/>
          </p:cNvSpPr>
          <p:nvPr>
            <p:ph type="body" idx="1"/>
          </p:nvPr>
        </p:nvSpPr>
        <p:spPr>
          <a:xfrm>
            <a:off x="227294" y="2843200"/>
            <a:ext cx="8520600" cy="1071600"/>
          </a:xfrm>
          <a:prstGeom prst="rect">
            <a:avLst/>
          </a:prstGeom>
        </p:spPr>
        <p:txBody>
          <a:bodyPr lIns="91425" tIns="91425" rIns="91425" bIns="91425" anchor="t" anchorCtr="0">
            <a:noAutofit/>
          </a:bodyPr>
          <a:lstStyle/>
          <a:p>
            <a:pPr lvl="0">
              <a:spcBef>
                <a:spcPts val="0"/>
              </a:spcBef>
              <a:buNone/>
            </a:pPr>
            <a:r>
              <a:rPr lang="en" sz="3000" dirty="0"/>
              <a:t>Communication</a:t>
            </a:r>
          </a:p>
          <a:p>
            <a:pPr lvl="0">
              <a:spcBef>
                <a:spcPts val="0"/>
              </a:spcBef>
              <a:buNone/>
            </a:pPr>
            <a:r>
              <a:rPr lang="en" sz="3000" dirty="0"/>
              <a:t>Thinking </a:t>
            </a:r>
          </a:p>
          <a:p>
            <a:pPr lvl="0" rtl="0">
              <a:spcBef>
                <a:spcPts val="0"/>
              </a:spcBef>
              <a:buNone/>
            </a:pPr>
            <a:r>
              <a:rPr lang="en" sz="3000" dirty="0"/>
              <a:t>Personal &amp; 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1000"/>
                                        <p:tgtEl>
                                          <p:spTgt spid="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xEl>
                                              <p:pRg st="1" end="1"/>
                                            </p:txEl>
                                          </p:spTgt>
                                        </p:tgtEl>
                                        <p:attrNameLst>
                                          <p:attrName>style.visibility</p:attrName>
                                        </p:attrNameLst>
                                      </p:cBhvr>
                                      <p:to>
                                        <p:strVal val="visible"/>
                                      </p:to>
                                    </p:set>
                                    <p:animEffect transition="in" filter="fade">
                                      <p:cBhvr>
                                        <p:cTn id="12" dur="1000"/>
                                        <p:tgtEl>
                                          <p:spTgt spid="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xEl>
                                              <p:pRg st="2" end="2"/>
                                            </p:txEl>
                                          </p:spTgt>
                                        </p:tgtEl>
                                        <p:attrNameLst>
                                          <p:attrName>style.visibility</p:attrName>
                                        </p:attrNameLst>
                                      </p:cBhvr>
                                      <p:to>
                                        <p:strVal val="visible"/>
                                      </p:to>
                                    </p:set>
                                    <p:animEffect transition="in" filter="fade">
                                      <p:cBhvr>
                                        <p:cTn id="17" dur="1000"/>
                                        <p:tgtEl>
                                          <p:spTgt spid="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509550" y="631395"/>
            <a:ext cx="8124900" cy="1798200"/>
          </a:xfrm>
          <a:prstGeom prst="rect">
            <a:avLst/>
          </a:prstGeom>
        </p:spPr>
        <p:txBody>
          <a:bodyPr lIns="91425" tIns="91425" rIns="91425" bIns="91425" anchor="ctr" anchorCtr="0">
            <a:noAutofit/>
          </a:bodyPr>
          <a:lstStyle/>
          <a:p>
            <a:pPr lvl="0">
              <a:spcBef>
                <a:spcPts val="0"/>
              </a:spcBef>
              <a:buNone/>
            </a:pPr>
            <a:r>
              <a:rPr lang="en" dirty="0"/>
              <a:t>Communication</a:t>
            </a:r>
          </a:p>
        </p:txBody>
      </p:sp>
      <p:pic>
        <p:nvPicPr>
          <p:cNvPr id="2" name="Picture 1">
            <a:extLst>
              <a:ext uri="{FF2B5EF4-FFF2-40B4-BE49-F238E27FC236}">
                <a16:creationId xmlns:a16="http://schemas.microsoft.com/office/drawing/2014/main" id="{B75A4629-27CB-4BE9-8880-B3EEEE7F90C3}"/>
              </a:ext>
            </a:extLst>
          </p:cNvPr>
          <p:cNvPicPr>
            <a:picLocks noChangeAspect="1"/>
          </p:cNvPicPr>
          <p:nvPr/>
        </p:nvPicPr>
        <p:blipFill>
          <a:blip r:embed="rId3"/>
          <a:stretch>
            <a:fillRect/>
          </a:stretch>
        </p:blipFill>
        <p:spPr>
          <a:xfrm>
            <a:off x="3143250" y="2185797"/>
            <a:ext cx="2857500" cy="23812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a:spcBef>
                <a:spcPts val="0"/>
              </a:spcBef>
              <a:buNone/>
            </a:pPr>
            <a:r>
              <a:rPr lang="en" sz="4000"/>
              <a:t>Communication</a:t>
            </a:r>
          </a:p>
        </p:txBody>
      </p:sp>
      <p:sp>
        <p:nvSpPr>
          <p:cNvPr id="84" name="Shape 84"/>
          <p:cNvSpPr txBox="1">
            <a:spLocks noGrp="1"/>
          </p:cNvSpPr>
          <p:nvPr>
            <p:ph type="body" idx="2"/>
          </p:nvPr>
        </p:nvSpPr>
        <p:spPr>
          <a:xfrm>
            <a:off x="4706112" y="468168"/>
            <a:ext cx="4291584" cy="4042872"/>
          </a:xfrm>
          <a:prstGeom prst="rect">
            <a:avLst/>
          </a:prstGeom>
        </p:spPr>
        <p:txBody>
          <a:bodyPr lIns="91425" tIns="91425" rIns="91425" bIns="91425" anchor="ctr" anchorCtr="0">
            <a:noAutofit/>
          </a:bodyPr>
          <a:lstStyle/>
          <a:p>
            <a:pPr marL="285750" indent="-285750"/>
            <a:r>
              <a:rPr lang="en" sz="2500" dirty="0"/>
              <a:t>impart and exchange information, experiences, and ideas</a:t>
            </a:r>
          </a:p>
          <a:p>
            <a:pPr marL="285750" indent="-285750"/>
            <a:r>
              <a:rPr lang="en" sz="2500" dirty="0"/>
              <a:t>explore the world around them</a:t>
            </a:r>
          </a:p>
          <a:p>
            <a:pPr marL="285750" indent="-285750"/>
            <a:r>
              <a:rPr lang="en" sz="2500" dirty="0"/>
              <a:t>understand and effectively engage in the use of digital media. </a:t>
            </a:r>
          </a:p>
        </p:txBody>
      </p:sp>
      <p:sp>
        <p:nvSpPr>
          <p:cNvPr id="85" name="Shape 85"/>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10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10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18505"/>
            <a:ext cx="8520600" cy="626100"/>
          </a:xfrm>
          <a:prstGeom prst="rect">
            <a:avLst/>
          </a:prstGeom>
        </p:spPr>
        <p:txBody>
          <a:bodyPr lIns="91425" tIns="91425" rIns="91425" bIns="91425" anchor="t" anchorCtr="0">
            <a:noAutofit/>
          </a:bodyPr>
          <a:lstStyle/>
          <a:p>
            <a:pPr lvl="0">
              <a:spcBef>
                <a:spcPts val="0"/>
              </a:spcBef>
              <a:buNone/>
            </a:pPr>
            <a:r>
              <a:rPr lang="en" dirty="0"/>
              <a:t>Communication</a:t>
            </a:r>
          </a:p>
        </p:txBody>
      </p:sp>
      <p:sp>
        <p:nvSpPr>
          <p:cNvPr id="91" name="Shape 91"/>
          <p:cNvSpPr txBox="1">
            <a:spLocks noGrp="1"/>
          </p:cNvSpPr>
          <p:nvPr>
            <p:ph type="body" idx="1"/>
          </p:nvPr>
        </p:nvSpPr>
        <p:spPr>
          <a:xfrm>
            <a:off x="311700" y="531555"/>
            <a:ext cx="8520600" cy="3416400"/>
          </a:xfrm>
          <a:prstGeom prst="rect">
            <a:avLst/>
          </a:prstGeom>
        </p:spPr>
        <p:txBody>
          <a:bodyPr lIns="91425" tIns="91425" rIns="91425" bIns="91425" anchor="t" anchorCtr="0">
            <a:noAutofit/>
          </a:bodyPr>
          <a:lstStyle/>
          <a:p>
            <a:pPr marL="342900" lvl="0" indent="-342900" rtl="0">
              <a:lnSpc>
                <a:spcPct val="115000"/>
              </a:lnSpc>
              <a:spcBef>
                <a:spcPts val="0"/>
              </a:spcBef>
              <a:spcAft>
                <a:spcPts val="0"/>
              </a:spcAft>
              <a:buFont typeface="+mj-lt"/>
              <a:buAutoNum type="arabicPeriod"/>
            </a:pPr>
            <a:endParaRPr sz="2500" dirty="0"/>
          </a:p>
          <a:p>
            <a:pPr marL="457200" lvl="0" indent="-228600" rtl="0">
              <a:lnSpc>
                <a:spcPct val="115000"/>
              </a:lnSpc>
              <a:spcBef>
                <a:spcPts val="0"/>
              </a:spcBef>
              <a:spcAft>
                <a:spcPts val="0"/>
              </a:spcAft>
              <a:buAutoNum type="arabicPeriod"/>
            </a:pPr>
            <a:r>
              <a:rPr lang="en" sz="2500" dirty="0"/>
              <a:t>Connect and engage with others (to share and develop ideas)</a:t>
            </a:r>
            <a:endParaRPr sz="2500" dirty="0"/>
          </a:p>
          <a:p>
            <a:pPr marL="457200" lvl="0" indent="-228600" rtl="0">
              <a:lnSpc>
                <a:spcPct val="115000"/>
              </a:lnSpc>
              <a:spcBef>
                <a:spcPts val="0"/>
              </a:spcBef>
              <a:spcAft>
                <a:spcPts val="0"/>
              </a:spcAft>
              <a:buAutoNum type="arabicPeriod"/>
            </a:pPr>
            <a:r>
              <a:rPr lang="en" sz="2500" dirty="0"/>
              <a:t>Inquire, interpret, and present information (includes inquiries)</a:t>
            </a:r>
            <a:endParaRPr sz="2500" dirty="0"/>
          </a:p>
          <a:p>
            <a:pPr marL="457200" lvl="0" indent="-228600" rtl="0">
              <a:lnSpc>
                <a:spcPct val="115000"/>
              </a:lnSpc>
              <a:spcBef>
                <a:spcPts val="0"/>
              </a:spcBef>
              <a:spcAft>
                <a:spcPts val="0"/>
              </a:spcAft>
              <a:buAutoNum type="arabicPeriod"/>
            </a:pPr>
            <a:r>
              <a:rPr lang="en" sz="2500" dirty="0"/>
              <a:t>Collaborate to plan, carry out, and review constructions and activities</a:t>
            </a:r>
            <a:endParaRPr sz="2500" dirty="0"/>
          </a:p>
          <a:p>
            <a:pPr marL="457200" lvl="0" indent="-228600" rtl="0">
              <a:lnSpc>
                <a:spcPct val="115000"/>
              </a:lnSpc>
              <a:spcBef>
                <a:spcPts val="0"/>
              </a:spcBef>
              <a:spcAft>
                <a:spcPts val="0"/>
              </a:spcAft>
              <a:buAutoNum type="arabicPeriod"/>
            </a:pPr>
            <a:r>
              <a:rPr lang="en" sz="2500" dirty="0"/>
              <a:t>Explain/recount and reflect on experiences and accomplishments</a:t>
            </a:r>
          </a:p>
          <a:p>
            <a:pPr lvl="0">
              <a:spcBef>
                <a:spcPts val="0"/>
              </a:spcBef>
              <a:buNone/>
            </a:pP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1" end="1"/>
                                            </p:txEl>
                                          </p:spTgt>
                                        </p:tgtEl>
                                        <p:attrNameLst>
                                          <p:attrName>style.visibility</p:attrName>
                                        </p:attrNameLst>
                                      </p:cBhvr>
                                      <p:to>
                                        <p:strVal val="visible"/>
                                      </p:to>
                                    </p:set>
                                    <p:animEffect transition="in" filter="fade">
                                      <p:cBhvr>
                                        <p:cTn id="7" dur="1000"/>
                                        <p:tgtEl>
                                          <p:spTgt spid="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2" end="2"/>
                                            </p:txEl>
                                          </p:spTgt>
                                        </p:tgtEl>
                                        <p:attrNameLst>
                                          <p:attrName>style.visibility</p:attrName>
                                        </p:attrNameLst>
                                      </p:cBhvr>
                                      <p:to>
                                        <p:strVal val="visible"/>
                                      </p:to>
                                    </p:set>
                                    <p:animEffect transition="in" filter="fade">
                                      <p:cBhvr>
                                        <p:cTn id="12" dur="1000"/>
                                        <p:tgtEl>
                                          <p:spTgt spid="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3" end="3"/>
                                            </p:txEl>
                                          </p:spTgt>
                                        </p:tgtEl>
                                        <p:attrNameLst>
                                          <p:attrName>style.visibility</p:attrName>
                                        </p:attrNameLst>
                                      </p:cBhvr>
                                      <p:to>
                                        <p:strVal val="visible"/>
                                      </p:to>
                                    </p:set>
                                    <p:animEffect transition="in" filter="fade">
                                      <p:cBhvr>
                                        <p:cTn id="17" dur="1000"/>
                                        <p:tgtEl>
                                          <p:spTgt spid="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4" end="4"/>
                                            </p:txEl>
                                          </p:spTgt>
                                        </p:tgtEl>
                                        <p:attrNameLst>
                                          <p:attrName>style.visibility</p:attrName>
                                        </p:attrNameLst>
                                      </p:cBhvr>
                                      <p:to>
                                        <p:strVal val="visible"/>
                                      </p:to>
                                    </p:set>
                                    <p:animEffect transition="in" filter="fade">
                                      <p:cBhvr>
                                        <p:cTn id="22" dur="1000"/>
                                        <p:tgtEl>
                                          <p:spTgt spid="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509550" y="716739"/>
            <a:ext cx="8124900" cy="1798200"/>
          </a:xfrm>
          <a:prstGeom prst="rect">
            <a:avLst/>
          </a:prstGeom>
        </p:spPr>
        <p:txBody>
          <a:bodyPr lIns="91425" tIns="91425" rIns="91425" bIns="91425" anchor="ctr" anchorCtr="0">
            <a:noAutofit/>
          </a:bodyPr>
          <a:lstStyle/>
          <a:p>
            <a:pPr lvl="0" rtl="0">
              <a:spcBef>
                <a:spcPts val="0"/>
              </a:spcBef>
              <a:buNone/>
            </a:pPr>
            <a:r>
              <a:rPr lang="en" dirty="0"/>
              <a:t>Thinking</a:t>
            </a:r>
          </a:p>
        </p:txBody>
      </p:sp>
      <p:pic>
        <p:nvPicPr>
          <p:cNvPr id="2" name="Picture 1">
            <a:extLst>
              <a:ext uri="{FF2B5EF4-FFF2-40B4-BE49-F238E27FC236}">
                <a16:creationId xmlns:a16="http://schemas.microsoft.com/office/drawing/2014/main" id="{3EDF1D06-C150-465F-BCCD-946CA1D77F99}"/>
              </a:ext>
            </a:extLst>
          </p:cNvPr>
          <p:cNvPicPr>
            <a:picLocks noChangeAspect="1"/>
          </p:cNvPicPr>
          <p:nvPr/>
        </p:nvPicPr>
        <p:blipFill>
          <a:blip r:embed="rId3"/>
          <a:stretch>
            <a:fillRect/>
          </a:stretch>
        </p:blipFill>
        <p:spPr>
          <a:xfrm>
            <a:off x="3297936" y="2238756"/>
            <a:ext cx="2743200" cy="2324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71250" y="754950"/>
            <a:ext cx="5618700" cy="921600"/>
          </a:xfrm>
          <a:prstGeom prst="rect">
            <a:avLst/>
          </a:prstGeom>
        </p:spPr>
        <p:txBody>
          <a:bodyPr lIns="91425" tIns="91425" rIns="91425" bIns="91425" anchor="ctr" anchorCtr="0">
            <a:noAutofit/>
          </a:bodyPr>
          <a:lstStyle/>
          <a:p>
            <a:pPr lvl="0">
              <a:spcBef>
                <a:spcPts val="0"/>
              </a:spcBef>
              <a:buNone/>
            </a:pPr>
            <a:r>
              <a:rPr lang="en" b="1">
                <a:solidFill>
                  <a:schemeClr val="dk1"/>
                </a:solidFill>
              </a:rPr>
              <a:t>Thinking</a:t>
            </a:r>
          </a:p>
        </p:txBody>
      </p:sp>
      <p:sp>
        <p:nvSpPr>
          <p:cNvPr id="102" name="Shape 102"/>
          <p:cNvSpPr txBox="1"/>
          <p:nvPr/>
        </p:nvSpPr>
        <p:spPr>
          <a:xfrm>
            <a:off x="871250" y="2325250"/>
            <a:ext cx="6414900" cy="2292300"/>
          </a:xfrm>
          <a:prstGeom prst="rect">
            <a:avLst/>
          </a:prstGeom>
          <a:noFill/>
          <a:ln>
            <a:noFill/>
          </a:ln>
        </p:spPr>
        <p:txBody>
          <a:bodyPr lIns="91425" tIns="91425" rIns="91425" bIns="91425" anchor="t" anchorCtr="0">
            <a:noAutofit/>
          </a:bodyPr>
          <a:lstStyle/>
          <a:p>
            <a:pPr lvl="0">
              <a:lnSpc>
                <a:spcPct val="115000"/>
              </a:lnSpc>
              <a:spcBef>
                <a:spcPts val="0"/>
              </a:spcBef>
              <a:buNone/>
            </a:pPr>
            <a:r>
              <a:rPr lang="en" sz="3200" dirty="0">
                <a:solidFill>
                  <a:schemeClr val="lt1"/>
                </a:solidFill>
                <a:latin typeface="Lato"/>
                <a:ea typeface="Lato"/>
                <a:cs typeface="Lato"/>
                <a:sym typeface="Lato"/>
              </a:rPr>
              <a:t>→ Creative Thinking</a:t>
            </a:r>
          </a:p>
          <a:p>
            <a:pPr lvl="0">
              <a:lnSpc>
                <a:spcPct val="115000"/>
              </a:lnSpc>
              <a:spcBef>
                <a:spcPts val="0"/>
              </a:spcBef>
              <a:buNone/>
            </a:pPr>
            <a:endParaRPr sz="3200" dirty="0">
              <a:solidFill>
                <a:schemeClr val="lt1"/>
              </a:solidFill>
              <a:latin typeface="Lato"/>
              <a:ea typeface="Lato"/>
              <a:cs typeface="Lato"/>
              <a:sym typeface="Lato"/>
            </a:endParaRPr>
          </a:p>
          <a:p>
            <a:pPr lvl="0">
              <a:lnSpc>
                <a:spcPct val="115000"/>
              </a:lnSpc>
              <a:spcBef>
                <a:spcPts val="0"/>
              </a:spcBef>
              <a:buNone/>
            </a:pPr>
            <a:r>
              <a:rPr lang="en" sz="3200" dirty="0">
                <a:solidFill>
                  <a:schemeClr val="lt1"/>
                </a:solidFill>
                <a:latin typeface="Lato"/>
                <a:ea typeface="Lato"/>
                <a:cs typeface="Lato"/>
                <a:sym typeface="Lato"/>
              </a:rPr>
              <a:t>→ Critical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2896</TotalTime>
  <Words>474</Words>
  <Application>Microsoft Office PowerPoint</Application>
  <PresentationFormat>On-screen Show (16:9)</PresentationFormat>
  <Paragraphs>98</Paragraphs>
  <Slides>28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Lato</vt:lpstr>
      <vt:lpstr>Arial</vt:lpstr>
      <vt:lpstr>Playfair Display</vt:lpstr>
      <vt:lpstr>Coral</vt:lpstr>
      <vt:lpstr>Core Competencies</vt:lpstr>
      <vt:lpstr>What are your strengths?</vt:lpstr>
      <vt:lpstr>Core Competencies</vt:lpstr>
      <vt:lpstr>There are 3 Core Competencies!</vt:lpstr>
      <vt:lpstr>Communication</vt:lpstr>
      <vt:lpstr>Communication</vt:lpstr>
      <vt:lpstr>Communication</vt:lpstr>
      <vt:lpstr>Thinking</vt:lpstr>
      <vt:lpstr>Thinking</vt:lpstr>
      <vt:lpstr>Creative Thinking</vt:lpstr>
      <vt:lpstr>Creative Thinking</vt:lpstr>
      <vt:lpstr>Critical Thinking</vt:lpstr>
      <vt:lpstr>Critical Thinking</vt:lpstr>
      <vt:lpstr>PowerPoint Presentation</vt:lpstr>
      <vt:lpstr>Personal &amp; Social</vt:lpstr>
      <vt:lpstr>Personal &amp; Social</vt:lpstr>
      <vt:lpstr>Positive Personal &amp; Cultural Identity</vt:lpstr>
      <vt:lpstr>Positive Personal &amp; Cultural Identity</vt:lpstr>
      <vt:lpstr>Personal Awareness &amp; Responsibility</vt:lpstr>
      <vt:lpstr>Positive Awareness &amp; Responsibility</vt:lpstr>
      <vt:lpstr>Social Responsibility</vt:lpstr>
      <vt:lpstr>Social Responsibility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Competencies</dc:title>
  <dc:creator>Jaclyn</dc:creator>
  <cp:lastModifiedBy>Tanya Clift</cp:lastModifiedBy>
  <cp:revision>10</cp:revision>
  <dcterms:modified xsi:type="dcterms:W3CDTF">2017-12-07T18:07:31Z</dcterms:modified>
</cp:coreProperties>
</file>