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57" r:id="rId3"/>
    <p:sldId id="258" r:id="rId4"/>
    <p:sldId id="259" r:id="rId5"/>
    <p:sldId id="260" r:id="rId6"/>
    <p:sldId id="261" r:id="rId7"/>
    <p:sldId id="263" r:id="rId8"/>
    <p:sldId id="264" r:id="rId9"/>
  </p:sldIdLst>
  <p:sldSz cx="12192000" cy="6858000"/>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3641" cy="349967"/>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5257951" y="0"/>
            <a:ext cx="4023641" cy="349967"/>
          </a:xfrm>
          <a:prstGeom prst="rect">
            <a:avLst/>
          </a:prstGeom>
        </p:spPr>
        <p:txBody>
          <a:bodyPr vert="horz" lIns="91440" tIns="45720" rIns="91440" bIns="45720" rtlCol="0"/>
          <a:lstStyle>
            <a:lvl1pPr algn="r">
              <a:defRPr sz="1200"/>
            </a:lvl1pPr>
          </a:lstStyle>
          <a:p>
            <a:fld id="{EBFA1082-AADF-4475-AA2D-A947B8A85AE2}" type="datetimeFigureOut">
              <a:rPr lang="en-CA" smtClean="0"/>
              <a:t>2018-04-10</a:t>
            </a:fld>
            <a:endParaRPr lang="en-CA"/>
          </a:p>
        </p:txBody>
      </p:sp>
      <p:sp>
        <p:nvSpPr>
          <p:cNvPr id="4" name="Footer Placeholder 3"/>
          <p:cNvSpPr>
            <a:spLocks noGrp="1"/>
          </p:cNvSpPr>
          <p:nvPr>
            <p:ph type="ftr" sz="quarter" idx="2"/>
          </p:nvPr>
        </p:nvSpPr>
        <p:spPr>
          <a:xfrm>
            <a:off x="0" y="6635034"/>
            <a:ext cx="4023641" cy="349966"/>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5257951" y="6635034"/>
            <a:ext cx="4023641" cy="349966"/>
          </a:xfrm>
          <a:prstGeom prst="rect">
            <a:avLst/>
          </a:prstGeom>
        </p:spPr>
        <p:txBody>
          <a:bodyPr vert="horz" lIns="91440" tIns="45720" rIns="91440" bIns="45720" rtlCol="0" anchor="b"/>
          <a:lstStyle>
            <a:lvl1pPr algn="r">
              <a:defRPr sz="1200"/>
            </a:lvl1pPr>
          </a:lstStyle>
          <a:p>
            <a:fld id="{6756FC32-350F-477F-9965-C8D317661D93}" type="slidenum">
              <a:rPr lang="en-CA" smtClean="0"/>
              <a:t>‹#›</a:t>
            </a:fld>
            <a:endParaRPr lang="en-CA"/>
          </a:p>
        </p:txBody>
      </p:sp>
    </p:spTree>
    <p:extLst>
      <p:ext uri="{BB962C8B-B14F-4D97-AF65-F5344CB8AC3E}">
        <p14:creationId xmlns:p14="http://schemas.microsoft.com/office/powerpoint/2010/main" val="18728758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9AF1ABD-271F-4AFE-A366-D630B8C52CD5}"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CE1D0-62C3-4F96-9BAD-AEB50F1349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5842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AF1ABD-271F-4AFE-A366-D630B8C52CD5}"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CE1D0-62C3-4F96-9BAD-AEB50F1349EC}" type="slidenum">
              <a:rPr lang="en-US" smtClean="0"/>
              <a:t>‹#›</a:t>
            </a:fld>
            <a:endParaRPr lang="en-US"/>
          </a:p>
        </p:txBody>
      </p:sp>
    </p:spTree>
    <p:extLst>
      <p:ext uri="{BB962C8B-B14F-4D97-AF65-F5344CB8AC3E}">
        <p14:creationId xmlns:p14="http://schemas.microsoft.com/office/powerpoint/2010/main" val="100503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AF1ABD-271F-4AFE-A366-D630B8C52CD5}"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CE1D0-62C3-4F96-9BAD-AEB50F1349E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8255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AF1ABD-271F-4AFE-A366-D630B8C52CD5}"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CE1D0-62C3-4F96-9BAD-AEB50F1349EC}" type="slidenum">
              <a:rPr lang="en-US" smtClean="0"/>
              <a:t>‹#›</a:t>
            </a:fld>
            <a:endParaRPr lang="en-US"/>
          </a:p>
        </p:txBody>
      </p:sp>
    </p:spTree>
    <p:extLst>
      <p:ext uri="{BB962C8B-B14F-4D97-AF65-F5344CB8AC3E}">
        <p14:creationId xmlns:p14="http://schemas.microsoft.com/office/powerpoint/2010/main" val="1315458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AF1ABD-271F-4AFE-A366-D630B8C52CD5}" type="datetimeFigureOut">
              <a:rPr lang="en-US" smtClean="0"/>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CE1D0-62C3-4F96-9BAD-AEB50F1349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427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AF1ABD-271F-4AFE-A366-D630B8C52CD5}"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CE1D0-62C3-4F96-9BAD-AEB50F1349EC}" type="slidenum">
              <a:rPr lang="en-US" smtClean="0"/>
              <a:t>‹#›</a:t>
            </a:fld>
            <a:endParaRPr lang="en-US"/>
          </a:p>
        </p:txBody>
      </p:sp>
    </p:spTree>
    <p:extLst>
      <p:ext uri="{BB962C8B-B14F-4D97-AF65-F5344CB8AC3E}">
        <p14:creationId xmlns:p14="http://schemas.microsoft.com/office/powerpoint/2010/main" val="758927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AF1ABD-271F-4AFE-A366-D630B8C52CD5}" type="datetimeFigureOut">
              <a:rPr lang="en-US" smtClean="0"/>
              <a:t>4/10/2018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ACE1D0-62C3-4F96-9BAD-AEB50F1349EC}" type="slidenum">
              <a:rPr lang="en-US" smtClean="0"/>
              <a:t>‹#›</a:t>
            </a:fld>
            <a:endParaRPr lang="en-US"/>
          </a:p>
        </p:txBody>
      </p:sp>
    </p:spTree>
    <p:extLst>
      <p:ext uri="{BB962C8B-B14F-4D97-AF65-F5344CB8AC3E}">
        <p14:creationId xmlns:p14="http://schemas.microsoft.com/office/powerpoint/2010/main" val="523401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AF1ABD-271F-4AFE-A366-D630B8C52CD5}" type="datetimeFigureOut">
              <a:rPr lang="en-US" smtClean="0"/>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ACE1D0-62C3-4F96-9BAD-AEB50F1349EC}" type="slidenum">
              <a:rPr lang="en-US" smtClean="0"/>
              <a:t>‹#›</a:t>
            </a:fld>
            <a:endParaRPr lang="en-US"/>
          </a:p>
        </p:txBody>
      </p:sp>
    </p:spTree>
    <p:extLst>
      <p:ext uri="{BB962C8B-B14F-4D97-AF65-F5344CB8AC3E}">
        <p14:creationId xmlns:p14="http://schemas.microsoft.com/office/powerpoint/2010/main" val="3064691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AF1ABD-271F-4AFE-A366-D630B8C52CD5}" type="datetimeFigureOut">
              <a:rPr lang="en-US" smtClean="0"/>
              <a:t>4/10/2018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ACE1D0-62C3-4F96-9BAD-AEB50F1349EC}" type="slidenum">
              <a:rPr lang="en-US" smtClean="0"/>
              <a:t>‹#›</a:t>
            </a:fld>
            <a:endParaRPr lang="en-US"/>
          </a:p>
        </p:txBody>
      </p:sp>
    </p:spTree>
    <p:extLst>
      <p:ext uri="{BB962C8B-B14F-4D97-AF65-F5344CB8AC3E}">
        <p14:creationId xmlns:p14="http://schemas.microsoft.com/office/powerpoint/2010/main" val="61730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AF1ABD-271F-4AFE-A366-D630B8C52CD5}"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CE1D0-62C3-4F96-9BAD-AEB50F1349EC}" type="slidenum">
              <a:rPr lang="en-US" smtClean="0"/>
              <a:t>‹#›</a:t>
            </a:fld>
            <a:endParaRPr lang="en-US"/>
          </a:p>
        </p:txBody>
      </p:sp>
    </p:spTree>
    <p:extLst>
      <p:ext uri="{BB962C8B-B14F-4D97-AF65-F5344CB8AC3E}">
        <p14:creationId xmlns:p14="http://schemas.microsoft.com/office/powerpoint/2010/main" val="2365014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AF1ABD-271F-4AFE-A366-D630B8C52CD5}" type="datetimeFigureOut">
              <a:rPr lang="en-US" smtClean="0"/>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CE1D0-62C3-4F96-9BAD-AEB50F1349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112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9AF1ABD-271F-4AFE-A366-D630B8C52CD5}" type="datetimeFigureOut">
              <a:rPr lang="en-US" smtClean="0"/>
              <a:t>4/10/2018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8ACE1D0-62C3-4F96-9BAD-AEB50F1349E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15892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Forms</a:t>
            </a:r>
            <a:endParaRPr lang="en-US" dirty="0"/>
          </a:p>
        </p:txBody>
      </p:sp>
      <p:sp>
        <p:nvSpPr>
          <p:cNvPr id="3" name="Subtitle 2"/>
          <p:cNvSpPr>
            <a:spLocks noGrp="1"/>
          </p:cNvSpPr>
          <p:nvPr>
            <p:ph type="subTitle" idx="1"/>
          </p:nvPr>
        </p:nvSpPr>
        <p:spPr/>
        <p:txBody>
          <a:bodyPr/>
          <a:lstStyle/>
          <a:p>
            <a:r>
              <a:rPr lang="en-US" dirty="0" smtClean="0"/>
              <a:t>Job Search</a:t>
            </a:r>
            <a:endParaRPr lang="en-US" dirty="0"/>
          </a:p>
        </p:txBody>
      </p:sp>
    </p:spTree>
    <p:extLst>
      <p:ext uri="{BB962C8B-B14F-4D97-AF65-F5344CB8AC3E}">
        <p14:creationId xmlns:p14="http://schemas.microsoft.com/office/powerpoint/2010/main" val="402078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50085"/>
            <a:ext cx="9720072" cy="1499616"/>
          </a:xfrm>
        </p:spPr>
        <p:txBody>
          <a:bodyPr/>
          <a:lstStyle/>
          <a:p>
            <a:r>
              <a:rPr lang="en-US" dirty="0" smtClean="0"/>
              <a:t>Your application is a reflection of you.  Make it a good one!</a:t>
            </a:r>
            <a:endParaRPr lang="en-US" dirty="0"/>
          </a:p>
        </p:txBody>
      </p:sp>
      <p:sp>
        <p:nvSpPr>
          <p:cNvPr id="3" name="Content Placeholder 2"/>
          <p:cNvSpPr>
            <a:spLocks noGrp="1"/>
          </p:cNvSpPr>
          <p:nvPr>
            <p:ph idx="1"/>
          </p:nvPr>
        </p:nvSpPr>
        <p:spPr>
          <a:xfrm>
            <a:off x="1024128" y="1849701"/>
            <a:ext cx="10510376" cy="4572001"/>
          </a:xfrm>
        </p:spPr>
        <p:txBody>
          <a:bodyPr>
            <a:normAutofit/>
          </a:bodyPr>
          <a:lstStyle/>
          <a:p>
            <a:pPr>
              <a:buFont typeface="Arial" panose="020B0604020202020204" pitchFamily="34" charset="0"/>
              <a:buChar char="•"/>
            </a:pPr>
            <a:r>
              <a:rPr lang="en-US" sz="2400" dirty="0" smtClean="0"/>
              <a:t>First impressions are </a:t>
            </a:r>
            <a:r>
              <a:rPr lang="en-US" sz="2400" dirty="0" smtClean="0"/>
              <a:t>important. Your </a:t>
            </a:r>
            <a:r>
              <a:rPr lang="en-US" sz="2400" dirty="0" smtClean="0"/>
              <a:t>appearance is important, even when submitting an application.  Every time you  make contact with an employer, dress as though you are ready to go to work.  The employer may have a job that needs to be filled and want to interview you immediately.  </a:t>
            </a:r>
            <a:endParaRPr lang="en-US" sz="2400" dirty="0" smtClean="0"/>
          </a:p>
          <a:p>
            <a:pPr>
              <a:buFont typeface="Arial" panose="020B0604020202020204" pitchFamily="34" charset="0"/>
              <a:buChar char="•"/>
            </a:pPr>
            <a:r>
              <a:rPr lang="en-US" sz="2400" dirty="0" smtClean="0"/>
              <a:t>Remember </a:t>
            </a:r>
            <a:r>
              <a:rPr lang="en-US" sz="2400" dirty="0" smtClean="0"/>
              <a:t>to bring everything with you that you will need when filling out applications.  It does not create a business-like impression when a job seeker needs to borrow the employer’s pens or telephone books to complete an application.  </a:t>
            </a:r>
            <a:endParaRPr lang="en-US" sz="2400" dirty="0" smtClean="0"/>
          </a:p>
          <a:p>
            <a:pPr>
              <a:buFont typeface="Arial" panose="020B0604020202020204" pitchFamily="34" charset="0"/>
              <a:buChar char="•"/>
            </a:pPr>
            <a:r>
              <a:rPr lang="en-US" sz="2400" dirty="0" smtClean="0"/>
              <a:t>Bring </a:t>
            </a:r>
            <a:r>
              <a:rPr lang="en-US" sz="2400" dirty="0" smtClean="0"/>
              <a:t>the following items with you when you think you might be completing applications:</a:t>
            </a:r>
          </a:p>
          <a:p>
            <a:pPr lvl="1"/>
            <a:r>
              <a:rPr lang="en-US" sz="2000" dirty="0" smtClean="0"/>
              <a:t>Ball point pens (blue or black ink)</a:t>
            </a:r>
          </a:p>
          <a:p>
            <a:pPr lvl="1"/>
            <a:r>
              <a:rPr lang="en-US" sz="2000" dirty="0" smtClean="0"/>
              <a:t>Your fact sheet (last slide in </a:t>
            </a:r>
            <a:r>
              <a:rPr lang="en-US" sz="2000" dirty="0" err="1"/>
              <a:t>P</a:t>
            </a:r>
            <a:r>
              <a:rPr lang="en-US" sz="2000" dirty="0" err="1" smtClean="0"/>
              <a:t>owerpoint</a:t>
            </a:r>
            <a:r>
              <a:rPr lang="en-US" sz="2000" dirty="0" smtClean="0"/>
              <a:t>)</a:t>
            </a:r>
          </a:p>
          <a:p>
            <a:pPr lvl="1"/>
            <a:r>
              <a:rPr lang="en-US" sz="2000" dirty="0" smtClean="0"/>
              <a:t>Copies of your resume and cover letter</a:t>
            </a:r>
            <a:endParaRPr lang="en-US" sz="2000" dirty="0"/>
          </a:p>
        </p:txBody>
      </p:sp>
    </p:spTree>
    <p:extLst>
      <p:ext uri="{BB962C8B-B14F-4D97-AF65-F5344CB8AC3E}">
        <p14:creationId xmlns:p14="http://schemas.microsoft.com/office/powerpoint/2010/main" val="3052297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310896"/>
            <a:ext cx="9720072" cy="734133"/>
          </a:xfrm>
        </p:spPr>
        <p:txBody>
          <a:bodyPr/>
          <a:lstStyle/>
          <a:p>
            <a:r>
              <a:rPr lang="en-US" dirty="0" smtClean="0"/>
              <a:t>How to fill out an application form</a:t>
            </a:r>
            <a:endParaRPr lang="en-US" dirty="0"/>
          </a:p>
        </p:txBody>
      </p:sp>
      <p:sp>
        <p:nvSpPr>
          <p:cNvPr id="3" name="Content Placeholder 2"/>
          <p:cNvSpPr>
            <a:spLocks noGrp="1"/>
          </p:cNvSpPr>
          <p:nvPr>
            <p:ph idx="1"/>
          </p:nvPr>
        </p:nvSpPr>
        <p:spPr>
          <a:xfrm>
            <a:off x="1024127" y="1136469"/>
            <a:ext cx="10784696" cy="4023360"/>
          </a:xfrm>
        </p:spPr>
        <p:txBody>
          <a:bodyPr/>
          <a:lstStyle/>
          <a:p>
            <a:pPr>
              <a:buFont typeface="Arial" panose="020B0604020202020204" pitchFamily="34" charset="0"/>
              <a:buChar char="•"/>
            </a:pPr>
            <a:r>
              <a:rPr lang="en-US" sz="2400" dirty="0" smtClean="0"/>
              <a:t>It is important that you read the entire application form before you start filling it out.  </a:t>
            </a:r>
            <a:endParaRPr lang="en-US" sz="2400" dirty="0" smtClean="0"/>
          </a:p>
          <a:p>
            <a:pPr>
              <a:buFont typeface="Arial" panose="020B0604020202020204" pitchFamily="34" charset="0"/>
              <a:buChar char="•"/>
            </a:pPr>
            <a:r>
              <a:rPr lang="en-US" sz="2400" dirty="0" smtClean="0"/>
              <a:t>Read </a:t>
            </a:r>
            <a:r>
              <a:rPr lang="en-US" sz="2400" dirty="0" smtClean="0"/>
              <a:t>the instructions carefully and follow them exactly.  </a:t>
            </a:r>
            <a:endParaRPr lang="en-US" sz="2400" dirty="0"/>
          </a:p>
          <a:p>
            <a:pPr>
              <a:buFont typeface="Arial" panose="020B0604020202020204" pitchFamily="34" charset="0"/>
              <a:buChar char="•"/>
            </a:pPr>
            <a:r>
              <a:rPr lang="en-US" sz="2400" dirty="0" smtClean="0"/>
              <a:t>Employers </a:t>
            </a:r>
            <a:r>
              <a:rPr lang="en-US" sz="2400" dirty="0" smtClean="0"/>
              <a:t>review the information on job applications when deciding who to schedule for job interviews.  Remember that employers often judge the appearance of an application as a clue to how much importance you put on the quality of your work. </a:t>
            </a:r>
            <a:endParaRPr lang="en-US" dirty="0"/>
          </a:p>
          <a:p>
            <a:pPr>
              <a:buFont typeface="Arial" panose="020B0604020202020204" pitchFamily="34" charset="0"/>
              <a:buChar char="•"/>
            </a:pPr>
            <a:r>
              <a:rPr lang="en-US" sz="2400" dirty="0" smtClean="0"/>
              <a:t>SIN Numbers*</a:t>
            </a:r>
          </a:p>
        </p:txBody>
      </p:sp>
    </p:spTree>
    <p:extLst>
      <p:ext uri="{BB962C8B-B14F-4D97-AF65-F5344CB8AC3E}">
        <p14:creationId xmlns:p14="http://schemas.microsoft.com/office/powerpoint/2010/main" val="3755218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43692"/>
            <a:ext cx="9720072" cy="1084218"/>
          </a:xfrm>
        </p:spPr>
        <p:txBody>
          <a:bodyPr/>
          <a:lstStyle/>
          <a:p>
            <a:r>
              <a:rPr lang="en-US" dirty="0" smtClean="0"/>
              <a:t>helpful Hints for completing applications</a:t>
            </a:r>
            <a:endParaRPr lang="en-US" dirty="0"/>
          </a:p>
        </p:txBody>
      </p:sp>
      <p:sp>
        <p:nvSpPr>
          <p:cNvPr id="3" name="TextBox 2"/>
          <p:cNvSpPr txBox="1"/>
          <p:nvPr/>
        </p:nvSpPr>
        <p:spPr>
          <a:xfrm>
            <a:off x="816133" y="1018904"/>
            <a:ext cx="10600804" cy="4893647"/>
          </a:xfrm>
          <a:prstGeom prst="rect">
            <a:avLst/>
          </a:prstGeom>
          <a:noFill/>
        </p:spPr>
        <p:txBody>
          <a:bodyPr wrap="square" rtlCol="0">
            <a:spAutoFit/>
          </a:bodyPr>
          <a:lstStyle/>
          <a:p>
            <a:pPr marL="342900" indent="-342900">
              <a:buAutoNum type="arabicPeriod"/>
            </a:pPr>
            <a:r>
              <a:rPr lang="en-US" sz="2400" dirty="0" smtClean="0"/>
              <a:t>Greet the receptionist politely when requesting or submitting an application.  The receptionist’s first impressions are often passed along.  </a:t>
            </a:r>
          </a:p>
          <a:p>
            <a:pPr marL="342900" indent="-342900">
              <a:buAutoNum type="arabicPeriod"/>
            </a:pPr>
            <a:r>
              <a:rPr lang="en-US" sz="2400" dirty="0" smtClean="0">
                <a:solidFill>
                  <a:schemeClr val="accent2">
                    <a:lumMod val="75000"/>
                  </a:schemeClr>
                </a:solidFill>
              </a:rPr>
              <a:t>Be honest in your answers.</a:t>
            </a:r>
          </a:p>
          <a:p>
            <a:pPr marL="342900" indent="-342900">
              <a:buAutoNum type="arabicPeriod"/>
            </a:pPr>
            <a:r>
              <a:rPr lang="en-US" sz="2400" dirty="0" smtClean="0"/>
              <a:t>Use only </a:t>
            </a:r>
            <a:r>
              <a:rPr lang="en-US" sz="2400" b="1" dirty="0" smtClean="0"/>
              <a:t>blue or black ink </a:t>
            </a:r>
            <a:r>
              <a:rPr lang="en-US" sz="2400" dirty="0" smtClean="0"/>
              <a:t>pens (NO pencil or </a:t>
            </a:r>
            <a:r>
              <a:rPr lang="en-US" sz="2400" dirty="0" err="1" smtClean="0"/>
              <a:t>colourful</a:t>
            </a:r>
            <a:r>
              <a:rPr lang="en-US" sz="2400" dirty="0" smtClean="0"/>
              <a:t> pens)</a:t>
            </a:r>
            <a:endParaRPr lang="en-US" sz="2400" dirty="0" smtClean="0"/>
          </a:p>
          <a:p>
            <a:pPr marL="342900" indent="-342900">
              <a:buAutoNum type="arabicPeriod"/>
            </a:pPr>
            <a:r>
              <a:rPr lang="en-US" sz="2400" dirty="0" smtClean="0">
                <a:solidFill>
                  <a:schemeClr val="accent2">
                    <a:lumMod val="75000"/>
                  </a:schemeClr>
                </a:solidFill>
              </a:rPr>
              <a:t>Have all the information on hand that you might need to fill out an application, such as a fact sheet with the names and telephone numbers of your references and past employers as well as the dates you started and ended your employment at various jobs.</a:t>
            </a:r>
          </a:p>
          <a:p>
            <a:pPr marL="342900" indent="-342900">
              <a:buAutoNum type="arabicPeriod"/>
            </a:pPr>
            <a:r>
              <a:rPr lang="en-US" sz="2400" dirty="0" smtClean="0"/>
              <a:t>Print clearly and legibly.</a:t>
            </a:r>
          </a:p>
          <a:p>
            <a:pPr marL="342900" indent="-342900">
              <a:buAutoNum type="arabicPeriod"/>
            </a:pPr>
            <a:r>
              <a:rPr lang="en-US" sz="2400" dirty="0" smtClean="0">
                <a:solidFill>
                  <a:schemeClr val="accent2">
                    <a:lumMod val="75000"/>
                  </a:schemeClr>
                </a:solidFill>
              </a:rPr>
              <a:t>Fill out the form neatly and accurately. </a:t>
            </a:r>
          </a:p>
          <a:p>
            <a:pPr marL="342900" indent="-342900">
              <a:buAutoNum type="arabicPeriod"/>
            </a:pPr>
            <a:r>
              <a:rPr lang="en-US" sz="2400" dirty="0" smtClean="0"/>
              <a:t>Don’t </a:t>
            </a:r>
            <a:r>
              <a:rPr lang="en-US" sz="2400" dirty="0" smtClean="0"/>
              <a:t>leave any blanks. Write “Does Not Apply” or “N/A” (not applicable) in the space if the question does not apply to you</a:t>
            </a:r>
            <a:r>
              <a:rPr lang="en-US" sz="2400" dirty="0" smtClean="0"/>
              <a:t>.</a:t>
            </a:r>
          </a:p>
          <a:p>
            <a:pPr marL="342900" indent="-342900">
              <a:buAutoNum type="arabicPeriod"/>
            </a:pPr>
            <a:r>
              <a:rPr lang="en-US" sz="2400" dirty="0" smtClean="0">
                <a:solidFill>
                  <a:schemeClr val="tx2"/>
                </a:solidFill>
              </a:rPr>
              <a:t>SIN Number (don’t write it on your form, instead put available upon hiring).</a:t>
            </a:r>
            <a:endParaRPr lang="en-US" sz="2400" dirty="0" smtClean="0">
              <a:solidFill>
                <a:schemeClr val="tx2"/>
              </a:solidFill>
            </a:endParaRPr>
          </a:p>
        </p:txBody>
      </p:sp>
    </p:spTree>
    <p:extLst>
      <p:ext uri="{BB962C8B-B14F-4D97-AF65-F5344CB8AC3E}">
        <p14:creationId xmlns:p14="http://schemas.microsoft.com/office/powerpoint/2010/main" val="2024451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688" y="338948"/>
            <a:ext cx="9720072" cy="1084903"/>
          </a:xfrm>
        </p:spPr>
        <p:txBody>
          <a:bodyPr/>
          <a:lstStyle/>
          <a:p>
            <a:r>
              <a:rPr lang="en-US" dirty="0" smtClean="0"/>
              <a:t>Work data</a:t>
            </a:r>
            <a:endParaRPr lang="en-US" dirty="0"/>
          </a:p>
        </p:txBody>
      </p:sp>
      <p:sp>
        <p:nvSpPr>
          <p:cNvPr id="3" name="TextBox 2"/>
          <p:cNvSpPr txBox="1"/>
          <p:nvPr/>
        </p:nvSpPr>
        <p:spPr>
          <a:xfrm>
            <a:off x="561109" y="2084832"/>
            <a:ext cx="10806546" cy="4108150"/>
          </a:xfrm>
          <a:prstGeom prst="rect">
            <a:avLst/>
          </a:prstGeom>
          <a:noFill/>
        </p:spPr>
        <p:txBody>
          <a:bodyPr wrap="square" rtlCol="0">
            <a:spAutoFit/>
          </a:bodyPr>
          <a:lstStyle/>
          <a:p>
            <a:endParaRPr lang="en-US"/>
          </a:p>
        </p:txBody>
      </p:sp>
      <p:sp>
        <p:nvSpPr>
          <p:cNvPr id="4" name="TextBox 3"/>
          <p:cNvSpPr txBox="1"/>
          <p:nvPr/>
        </p:nvSpPr>
        <p:spPr>
          <a:xfrm>
            <a:off x="932688" y="1240971"/>
            <a:ext cx="10796155" cy="5078313"/>
          </a:xfrm>
          <a:prstGeom prst="rect">
            <a:avLst/>
          </a:prstGeom>
          <a:noFill/>
        </p:spPr>
        <p:txBody>
          <a:bodyPr wrap="square" rtlCol="0">
            <a:spAutoFit/>
          </a:bodyPr>
          <a:lstStyle/>
          <a:p>
            <a:pPr marL="342900" indent="-342900">
              <a:buAutoNum type="arabicPeriod"/>
            </a:pPr>
            <a:r>
              <a:rPr lang="en-US" sz="2400" dirty="0" smtClean="0"/>
              <a:t>Always fill in the space for the </a:t>
            </a:r>
            <a:r>
              <a:rPr lang="en-US" sz="2400" b="1" dirty="0" smtClean="0"/>
              <a:t>“Position Desired”  </a:t>
            </a:r>
            <a:r>
              <a:rPr lang="en-US" sz="2400" dirty="0" smtClean="0"/>
              <a:t>Never write “any” or “will do </a:t>
            </a:r>
            <a:r>
              <a:rPr lang="en-US" sz="2400" dirty="0" smtClean="0"/>
              <a:t>anything.”  </a:t>
            </a:r>
            <a:r>
              <a:rPr lang="en-US" sz="2400" dirty="0" smtClean="0"/>
              <a:t>A vague answer makes it difficult for the employer to visualize how your </a:t>
            </a:r>
            <a:r>
              <a:rPr lang="en-US" sz="2400" dirty="0" smtClean="0"/>
              <a:t>skills </a:t>
            </a:r>
            <a:r>
              <a:rPr lang="en-US" sz="2400" dirty="0" smtClean="0"/>
              <a:t>will meet their company needs.  It is acceptable to list more than one position, but do some research first so you know the job titles used at the company.  </a:t>
            </a:r>
          </a:p>
          <a:p>
            <a:pPr marL="342900" indent="-342900">
              <a:buAutoNum type="arabicPeriod"/>
            </a:pPr>
            <a:r>
              <a:rPr lang="en-US" sz="2400" dirty="0" smtClean="0">
                <a:solidFill>
                  <a:srgbClr val="0070C0"/>
                </a:solidFill>
              </a:rPr>
              <a:t>In the </a:t>
            </a:r>
            <a:r>
              <a:rPr lang="en-US" sz="2400" b="1" dirty="0" smtClean="0">
                <a:solidFill>
                  <a:srgbClr val="0070C0"/>
                </a:solidFill>
              </a:rPr>
              <a:t>salary</a:t>
            </a:r>
            <a:r>
              <a:rPr lang="en-US" sz="2400" dirty="0" smtClean="0">
                <a:solidFill>
                  <a:srgbClr val="0070C0"/>
                </a:solidFill>
              </a:rPr>
              <a:t> desired field write “open” or “negotiable” rather than putting in a salary figure that might be too high or too low. </a:t>
            </a:r>
            <a:endParaRPr lang="en-US" sz="2400" dirty="0" smtClean="0">
              <a:solidFill>
                <a:srgbClr val="0070C0"/>
              </a:solidFill>
            </a:endParaRPr>
          </a:p>
          <a:p>
            <a:pPr marL="342900" indent="-342900">
              <a:buAutoNum type="arabicPeriod"/>
            </a:pPr>
            <a:r>
              <a:rPr lang="en-US" sz="2400" dirty="0" smtClean="0"/>
              <a:t>In </a:t>
            </a:r>
            <a:r>
              <a:rPr lang="en-US" sz="2400" dirty="0" smtClean="0"/>
              <a:t>the </a:t>
            </a:r>
            <a:r>
              <a:rPr lang="en-US" sz="2400" b="1" dirty="0" smtClean="0"/>
              <a:t>availability</a:t>
            </a:r>
            <a:r>
              <a:rPr lang="en-US" sz="2400" dirty="0" smtClean="0"/>
              <a:t> field write “immediately” if you are available to start right away.  If you are currently employed, indicate that you are available to start after giving two weeks notice.  Giving two weeks notice makes it more likely that you will get a good reference from your previous employer.  Be knowledgeable about the hours required for the job.  New employees rarely have a choice about the hours and shift available.  </a:t>
            </a:r>
          </a:p>
          <a:p>
            <a:pPr marL="342900" indent="-342900">
              <a:buAutoNum type="arabicPeriod"/>
            </a:pPr>
            <a:endParaRPr lang="en-US" dirty="0" smtClean="0"/>
          </a:p>
          <a:p>
            <a:pPr marL="342900" indent="-342900">
              <a:buAutoNum type="arabicPeriod"/>
            </a:pPr>
            <a:endParaRPr lang="en-US" dirty="0"/>
          </a:p>
        </p:txBody>
      </p:sp>
    </p:spTree>
    <p:extLst>
      <p:ext uri="{BB962C8B-B14F-4D97-AF65-F5344CB8AC3E}">
        <p14:creationId xmlns:p14="http://schemas.microsoft.com/office/powerpoint/2010/main" val="4292842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227" y="69411"/>
            <a:ext cx="9720072" cy="1027869"/>
          </a:xfrm>
        </p:spPr>
        <p:txBody>
          <a:bodyPr/>
          <a:lstStyle/>
          <a:p>
            <a:r>
              <a:rPr lang="en-US" dirty="0" smtClean="0"/>
              <a:t>Job experience</a:t>
            </a:r>
            <a:endParaRPr lang="en-US" dirty="0"/>
          </a:p>
        </p:txBody>
      </p:sp>
      <p:sp>
        <p:nvSpPr>
          <p:cNvPr id="3" name="TextBox 2"/>
          <p:cNvSpPr txBox="1"/>
          <p:nvPr/>
        </p:nvSpPr>
        <p:spPr>
          <a:xfrm>
            <a:off x="739535" y="914400"/>
            <a:ext cx="11082350" cy="5755422"/>
          </a:xfrm>
          <a:prstGeom prst="rect">
            <a:avLst/>
          </a:prstGeom>
          <a:noFill/>
        </p:spPr>
        <p:txBody>
          <a:bodyPr wrap="square" rtlCol="0">
            <a:spAutoFit/>
          </a:bodyPr>
          <a:lstStyle/>
          <a:p>
            <a:pPr marL="342900" indent="-342900">
              <a:buAutoNum type="arabicPeriod"/>
            </a:pPr>
            <a:r>
              <a:rPr lang="en-US" sz="2300" dirty="0" smtClean="0"/>
              <a:t>Under </a:t>
            </a:r>
            <a:r>
              <a:rPr lang="en-US" sz="2300" b="1" dirty="0" smtClean="0"/>
              <a:t>work experience </a:t>
            </a:r>
            <a:r>
              <a:rPr lang="en-US" sz="2300" dirty="0" smtClean="0"/>
              <a:t>the application form usually asks for your job title and dates of employment; the </a:t>
            </a:r>
            <a:r>
              <a:rPr lang="en-US" sz="2300" dirty="0" smtClean="0"/>
              <a:t>contact info of the employer</a:t>
            </a:r>
            <a:r>
              <a:rPr lang="en-US" sz="2300" dirty="0" smtClean="0"/>
              <a:t>; and a description of your duties.  Some applications also ask for your salary and your supervisor’s name.  Include part-time and full-time jobs.  </a:t>
            </a:r>
            <a:r>
              <a:rPr lang="en-US" sz="2300" dirty="0" smtClean="0"/>
              <a:t>If dates </a:t>
            </a:r>
            <a:r>
              <a:rPr lang="en-US" sz="2300" dirty="0" smtClean="0"/>
              <a:t>of employment </a:t>
            </a:r>
            <a:r>
              <a:rPr lang="en-US" sz="2300" dirty="0" smtClean="0"/>
              <a:t>overlap or conflict, you will likely be asked about this in an interview.</a:t>
            </a:r>
            <a:endParaRPr lang="en-US" sz="2300" dirty="0" smtClean="0"/>
          </a:p>
          <a:p>
            <a:pPr marL="342900" indent="-342900">
              <a:buAutoNum type="arabicPeriod"/>
            </a:pPr>
            <a:r>
              <a:rPr lang="en-US" sz="2300" dirty="0" smtClean="0">
                <a:solidFill>
                  <a:schemeClr val="accent1">
                    <a:lumMod val="50000"/>
                  </a:schemeClr>
                </a:solidFill>
              </a:rPr>
              <a:t>If asked for the </a:t>
            </a:r>
            <a:r>
              <a:rPr lang="en-US" sz="2300" b="1" dirty="0" smtClean="0">
                <a:solidFill>
                  <a:schemeClr val="accent1">
                    <a:lumMod val="50000"/>
                  </a:schemeClr>
                </a:solidFill>
              </a:rPr>
              <a:t>reason you left</a:t>
            </a:r>
            <a:r>
              <a:rPr lang="en-US" sz="2300" dirty="0" smtClean="0">
                <a:solidFill>
                  <a:schemeClr val="accent1">
                    <a:lumMod val="50000"/>
                  </a:schemeClr>
                </a:solidFill>
              </a:rPr>
              <a:t> a job, use positive phrases like “to take a job with more responsibility” “moved” “seasonal” “business closed” “job or contract ended” “temporary work” “laid off” “reorganization of the company” “returned to school” or “career change.”  Avoid negative words like “fired” “quit” “absenteeism” or “tardiness”.</a:t>
            </a:r>
          </a:p>
          <a:p>
            <a:pPr marL="342900" indent="-342900">
              <a:buAutoNum type="arabicPeriod"/>
            </a:pPr>
            <a:r>
              <a:rPr lang="en-US" sz="2300" dirty="0" smtClean="0"/>
              <a:t>Employers are often interested in what you do outside of work because it reflects your interests and abilities.  Highlight any club activities, volunteer work or organizations you belong to that may relate to the job you are seeking.</a:t>
            </a:r>
          </a:p>
          <a:p>
            <a:pPr marL="342900" indent="-342900">
              <a:buAutoNum type="arabicPeriod"/>
            </a:pPr>
            <a:r>
              <a:rPr lang="en-US" sz="2300" dirty="0" smtClean="0">
                <a:solidFill>
                  <a:schemeClr val="accent1">
                    <a:lumMod val="50000"/>
                  </a:schemeClr>
                </a:solidFill>
              </a:rPr>
              <a:t>Always </a:t>
            </a:r>
            <a:r>
              <a:rPr lang="en-US" sz="2300" dirty="0" smtClean="0">
                <a:solidFill>
                  <a:schemeClr val="accent1">
                    <a:lumMod val="50000"/>
                  </a:schemeClr>
                </a:solidFill>
              </a:rPr>
              <a:t>talk to your references </a:t>
            </a:r>
            <a:r>
              <a:rPr lang="en-US" sz="2300" b="1" dirty="0" smtClean="0">
                <a:solidFill>
                  <a:schemeClr val="accent1">
                    <a:lumMod val="50000"/>
                  </a:schemeClr>
                </a:solidFill>
              </a:rPr>
              <a:t>before beginning your work search</a:t>
            </a:r>
            <a:r>
              <a:rPr lang="en-US" sz="2300" dirty="0" smtClean="0">
                <a:solidFill>
                  <a:schemeClr val="accent1">
                    <a:lumMod val="50000"/>
                  </a:schemeClr>
                </a:solidFill>
              </a:rPr>
              <a:t>, to ask permission to use their names, addresses, and phone numbers on your application(s).  Former employers, business acquaintances, teachers, and the clergy</a:t>
            </a:r>
            <a:r>
              <a:rPr lang="en-US" sz="2300" b="1" dirty="0" smtClean="0">
                <a:solidFill>
                  <a:schemeClr val="accent1">
                    <a:lumMod val="50000"/>
                  </a:schemeClr>
                </a:solidFill>
              </a:rPr>
              <a:t> </a:t>
            </a:r>
            <a:r>
              <a:rPr lang="en-US" sz="2300" dirty="0" smtClean="0">
                <a:solidFill>
                  <a:schemeClr val="accent1">
                    <a:lumMod val="50000"/>
                  </a:schemeClr>
                </a:solidFill>
              </a:rPr>
              <a:t>are all acceptable references.  Be sure to keep your reference list updated and let them know when you find a job.  </a:t>
            </a:r>
            <a:endParaRPr lang="en-US" sz="2300" dirty="0">
              <a:solidFill>
                <a:schemeClr val="accent1">
                  <a:lumMod val="50000"/>
                </a:schemeClr>
              </a:solidFill>
            </a:endParaRPr>
          </a:p>
        </p:txBody>
      </p:sp>
    </p:spTree>
    <p:extLst>
      <p:ext uri="{BB962C8B-B14F-4D97-AF65-F5344CB8AC3E}">
        <p14:creationId xmlns:p14="http://schemas.microsoft.com/office/powerpoint/2010/main" val="420492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877" y="232519"/>
            <a:ext cx="9720072" cy="1112955"/>
          </a:xfrm>
        </p:spPr>
        <p:txBody>
          <a:bodyPr/>
          <a:lstStyle/>
          <a:p>
            <a:r>
              <a:rPr lang="en-US" dirty="0" smtClean="0"/>
              <a:t>Mistakes to avoid</a:t>
            </a:r>
            <a:endParaRPr lang="en-US" dirty="0"/>
          </a:p>
        </p:txBody>
      </p:sp>
      <p:sp>
        <p:nvSpPr>
          <p:cNvPr id="3" name="TextBox 2"/>
          <p:cNvSpPr txBox="1"/>
          <p:nvPr/>
        </p:nvSpPr>
        <p:spPr>
          <a:xfrm>
            <a:off x="971877" y="1110342"/>
            <a:ext cx="9694422" cy="4893647"/>
          </a:xfrm>
          <a:prstGeom prst="rect">
            <a:avLst/>
          </a:prstGeom>
          <a:noFill/>
        </p:spPr>
        <p:txBody>
          <a:bodyPr wrap="square" rtlCol="0">
            <a:spAutoFit/>
          </a:bodyPr>
          <a:lstStyle/>
          <a:p>
            <a:r>
              <a:rPr lang="en-US" sz="2400" dirty="0" smtClean="0"/>
              <a:t>Some of the most common mistakes that job seekers make on applications are:</a:t>
            </a:r>
          </a:p>
          <a:p>
            <a:pPr marL="342900" indent="-342900">
              <a:buAutoNum type="arabicPeriod"/>
            </a:pPr>
            <a:r>
              <a:rPr lang="en-US" sz="2400" dirty="0" smtClean="0"/>
              <a:t>Not following directions</a:t>
            </a:r>
          </a:p>
          <a:p>
            <a:pPr marL="342900" indent="-342900">
              <a:buAutoNum type="arabicPeriod"/>
            </a:pPr>
            <a:r>
              <a:rPr lang="en-US" sz="2400" dirty="0" smtClean="0"/>
              <a:t>Misspelled words</a:t>
            </a:r>
          </a:p>
          <a:p>
            <a:pPr marL="342900" indent="-342900">
              <a:buAutoNum type="arabicPeriod"/>
            </a:pPr>
            <a:r>
              <a:rPr lang="en-US" sz="2400" dirty="0" smtClean="0"/>
              <a:t>Crossed out writing</a:t>
            </a:r>
          </a:p>
          <a:p>
            <a:pPr marL="342900" indent="-342900">
              <a:buAutoNum type="arabicPeriod"/>
            </a:pPr>
            <a:r>
              <a:rPr lang="en-US" sz="2400" dirty="0" smtClean="0"/>
              <a:t>Not printed</a:t>
            </a:r>
          </a:p>
          <a:p>
            <a:pPr marL="342900" indent="-342900">
              <a:buAutoNum type="arabicPeriod"/>
            </a:pPr>
            <a:r>
              <a:rPr lang="en-US" sz="2400" dirty="0" smtClean="0"/>
              <a:t>Wrinkled or messy application form</a:t>
            </a:r>
          </a:p>
          <a:p>
            <a:pPr marL="342900" indent="-342900">
              <a:buAutoNum type="arabicPeriod"/>
            </a:pPr>
            <a:r>
              <a:rPr lang="en-US" sz="2400" dirty="0" smtClean="0"/>
              <a:t>Incomplete information or unanswered questions</a:t>
            </a:r>
          </a:p>
          <a:p>
            <a:pPr marL="342900" indent="-342900">
              <a:buAutoNum type="arabicPeriod"/>
            </a:pPr>
            <a:r>
              <a:rPr lang="en-US" sz="2400" dirty="0" smtClean="0"/>
              <a:t>Not applying for a specific position</a:t>
            </a:r>
          </a:p>
          <a:p>
            <a:pPr marL="342900" indent="-342900">
              <a:buAutoNum type="arabicPeriod"/>
            </a:pPr>
            <a:r>
              <a:rPr lang="en-US" sz="2400" dirty="0" smtClean="0"/>
              <a:t>Incomplete work history or large unexplained gaps in work history</a:t>
            </a:r>
          </a:p>
          <a:p>
            <a:pPr marL="342900" indent="-342900">
              <a:buAutoNum type="arabicPeriod"/>
            </a:pPr>
            <a:r>
              <a:rPr lang="en-US" sz="2400" dirty="0" smtClean="0"/>
              <a:t>Overlapping or conflicting employment dates with no explanation </a:t>
            </a:r>
          </a:p>
          <a:p>
            <a:pPr marL="342900" indent="-342900">
              <a:buAutoNum type="arabicPeriod"/>
            </a:pPr>
            <a:r>
              <a:rPr lang="en-US" sz="2400" dirty="0" smtClean="0"/>
              <a:t>Application not turned in by the deadline</a:t>
            </a:r>
          </a:p>
          <a:p>
            <a:pPr marL="342900" indent="-342900">
              <a:buAutoNum type="arabicPeriod"/>
            </a:pPr>
            <a:r>
              <a:rPr lang="en-US" sz="2400" dirty="0" smtClean="0"/>
              <a:t>Use of troublesome words such as “quit” or “fired”</a:t>
            </a:r>
          </a:p>
          <a:p>
            <a:pPr marL="342900" indent="-342900">
              <a:buAutoNum type="arabicPeriod"/>
            </a:pPr>
            <a:r>
              <a:rPr lang="en-US" sz="2400" dirty="0" smtClean="0"/>
              <a:t>Forgetting to sign the application</a:t>
            </a:r>
            <a:endParaRPr lang="en-US" sz="2400" dirty="0"/>
          </a:p>
        </p:txBody>
      </p:sp>
    </p:spTree>
    <p:extLst>
      <p:ext uri="{BB962C8B-B14F-4D97-AF65-F5344CB8AC3E}">
        <p14:creationId xmlns:p14="http://schemas.microsoft.com/office/powerpoint/2010/main" val="1087988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751" y="232519"/>
            <a:ext cx="9720072" cy="1073767"/>
          </a:xfrm>
        </p:spPr>
        <p:txBody>
          <a:bodyPr/>
          <a:lstStyle/>
          <a:p>
            <a:r>
              <a:rPr lang="en-US" dirty="0" smtClean="0"/>
              <a:t>Fact Sheet</a:t>
            </a:r>
            <a:endParaRPr lang="en-US" dirty="0"/>
          </a:p>
        </p:txBody>
      </p:sp>
      <p:sp>
        <p:nvSpPr>
          <p:cNvPr id="4" name="TextBox 3"/>
          <p:cNvSpPr txBox="1"/>
          <p:nvPr/>
        </p:nvSpPr>
        <p:spPr>
          <a:xfrm>
            <a:off x="945751" y="1031965"/>
            <a:ext cx="10900064" cy="5324535"/>
          </a:xfrm>
          <a:prstGeom prst="rect">
            <a:avLst/>
          </a:prstGeom>
          <a:noFill/>
        </p:spPr>
        <p:txBody>
          <a:bodyPr wrap="square" rtlCol="0">
            <a:spAutoFit/>
          </a:bodyPr>
          <a:lstStyle/>
          <a:p>
            <a:r>
              <a:rPr lang="en-US" sz="2000" dirty="0" smtClean="0"/>
              <a:t>Most employers issue their own pre-printed application to job seekers or ask them to fill out a form online.  Therefore job application styles will vary widely from company to company.  </a:t>
            </a:r>
            <a:r>
              <a:rPr lang="en-US" sz="2000" dirty="0"/>
              <a:t>P</a:t>
            </a:r>
            <a:r>
              <a:rPr lang="en-US" sz="2000" dirty="0" smtClean="0"/>
              <a:t>repare </a:t>
            </a:r>
            <a:r>
              <a:rPr lang="en-US" sz="2000" dirty="0" smtClean="0"/>
              <a:t>a fact sheet with all of your personal </a:t>
            </a:r>
            <a:r>
              <a:rPr lang="en-US" sz="2000" dirty="0" smtClean="0"/>
              <a:t>information and take it </a:t>
            </a:r>
            <a:r>
              <a:rPr lang="en-US" sz="2000" smtClean="0"/>
              <a:t>with you </a:t>
            </a:r>
            <a:r>
              <a:rPr lang="en-US" sz="2000" dirty="0" smtClean="0"/>
              <a:t>beginning your job search.  Take your fact sheet with you when searching for work.  That way, if an employer asks you to fill out an application you will have your information readily available to complete their application.  Having your fact sheet on hand will save you time and help you prevent errors.</a:t>
            </a:r>
          </a:p>
          <a:p>
            <a:endParaRPr lang="en-US" sz="2000" dirty="0"/>
          </a:p>
          <a:p>
            <a:r>
              <a:rPr lang="en-US" sz="2000" dirty="0" smtClean="0"/>
              <a:t>Prepare your fact sheet with the following information:</a:t>
            </a:r>
          </a:p>
          <a:p>
            <a:pPr marL="285750" indent="-285750">
              <a:buFontTx/>
              <a:buChar char="-"/>
            </a:pPr>
            <a:r>
              <a:rPr lang="en-US" sz="2000" dirty="0" smtClean="0"/>
              <a:t>Employment history including company names, addresses, telephone numbers and dates of employment.</a:t>
            </a:r>
          </a:p>
          <a:p>
            <a:pPr marL="285750" indent="-285750">
              <a:buFontTx/>
              <a:buChar char="-"/>
            </a:pPr>
            <a:r>
              <a:rPr lang="en-US" sz="2000" dirty="0" smtClean="0"/>
              <a:t>Volunteer work history with community organizations names, addresses and telephone numbers and dates of service (start and end dates: Day, Month, Year)</a:t>
            </a:r>
          </a:p>
          <a:p>
            <a:pPr marL="285750" indent="-285750">
              <a:buFontTx/>
              <a:buChar char="-"/>
            </a:pPr>
            <a:r>
              <a:rPr lang="en-US" sz="2000" dirty="0" smtClean="0"/>
              <a:t>Personal references including names, addresses and telephone numbers</a:t>
            </a:r>
          </a:p>
          <a:p>
            <a:pPr marL="285750" indent="-285750">
              <a:buFontTx/>
              <a:buChar char="-"/>
            </a:pPr>
            <a:r>
              <a:rPr lang="en-US" sz="2000" dirty="0" smtClean="0"/>
              <a:t>Personal information such as education and social insurance number (but don’t give it out until you are hired</a:t>
            </a:r>
            <a:r>
              <a:rPr lang="en-US" sz="2000" dirty="0" smtClean="0"/>
              <a:t>).</a:t>
            </a:r>
            <a:endParaRPr lang="en-US" sz="2000" dirty="0" smtClean="0"/>
          </a:p>
          <a:p>
            <a:endParaRPr lang="en-US" sz="2000" dirty="0"/>
          </a:p>
          <a:p>
            <a:r>
              <a:rPr lang="en-US" sz="2000" dirty="0" smtClean="0"/>
              <a:t>Your fact sheet is a useful tool for you, but remember not to turn it in to an employer.  Keep your fact sheet up to date for future job searches.  </a:t>
            </a:r>
          </a:p>
        </p:txBody>
      </p:sp>
    </p:spTree>
    <p:extLst>
      <p:ext uri="{BB962C8B-B14F-4D97-AF65-F5344CB8AC3E}">
        <p14:creationId xmlns:p14="http://schemas.microsoft.com/office/powerpoint/2010/main" val="881240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184</TotalTime>
  <Words>1120</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Tw Cen MT</vt:lpstr>
      <vt:lpstr>Tw Cen MT Condensed</vt:lpstr>
      <vt:lpstr>Wingdings 3</vt:lpstr>
      <vt:lpstr>Integral</vt:lpstr>
      <vt:lpstr>Application Forms</vt:lpstr>
      <vt:lpstr>Your application is a reflection of you.  Make it a good one!</vt:lpstr>
      <vt:lpstr>How to fill out an application form</vt:lpstr>
      <vt:lpstr>helpful Hints for completing applications</vt:lpstr>
      <vt:lpstr>Work data</vt:lpstr>
      <vt:lpstr>Job experience</vt:lpstr>
      <vt:lpstr>Mistakes to avoid</vt:lpstr>
      <vt:lpstr>Fact Sheet</vt:lpstr>
    </vt:vector>
  </TitlesOfParts>
  <Company>School District #36 (Surrey)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Forms</dc:title>
  <dc:creator>Tanya Martin</dc:creator>
  <cp:lastModifiedBy>Elizabeth Duffield</cp:lastModifiedBy>
  <cp:revision>16</cp:revision>
  <cp:lastPrinted>2018-02-06T17:34:44Z</cp:lastPrinted>
  <dcterms:created xsi:type="dcterms:W3CDTF">2014-02-12T22:33:53Z</dcterms:created>
  <dcterms:modified xsi:type="dcterms:W3CDTF">2018-04-10T21:49:31Z</dcterms:modified>
</cp:coreProperties>
</file>