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12192000"/>
  <p:notesSz cx="6858000" cy="9144000"/>
  <p:embeddedFontLst>
    <p:embeddedFont>
      <p:font typeface="Century Gothic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CenturyGothic-regular.fntdata"/><Relationship Id="rId21" Type="http://schemas.openxmlformats.org/officeDocument/2006/relationships/slide" Target="slides/slide17.xml"/><Relationship Id="rId24" Type="http://schemas.openxmlformats.org/officeDocument/2006/relationships/font" Target="fonts/CenturyGothic-italic.fntdata"/><Relationship Id="rId23" Type="http://schemas.openxmlformats.org/officeDocument/2006/relationships/font" Target="fonts/CenturyGothic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CenturyGothic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Shape 19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Shape 2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Shape 21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Shape 22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-3175"/>
            <a:ext cx="12192000" cy="5203825"/>
          </a:xfrm>
          <a:custGeom>
            <a:pathLst>
              <a:path extrusionOk="0" h="3278" w="5760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" name="Shape 13"/>
          <p:cNvSpPr txBox="1"/>
          <p:nvPr>
            <p:ph type="ctrTitle"/>
          </p:nvPr>
        </p:nvSpPr>
        <p:spPr>
          <a:xfrm>
            <a:off x="810001" y="1449147"/>
            <a:ext cx="10572000" cy="297105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400"/>
              <a:buFont typeface="Century Gothic"/>
              <a:buNone/>
              <a:defRPr b="1" i="0" sz="54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810001" y="5280847"/>
            <a:ext cx="10572000" cy="43497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ctr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ctr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ctr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ctr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ctr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ctr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ctr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ctr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814728" y="727522"/>
            <a:ext cx="4852988" cy="16171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Century Gothic"/>
              <a:buNone/>
              <a:defRPr b="0" i="0" sz="24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8" name="Shape 78"/>
          <p:cNvSpPr/>
          <p:nvPr>
            <p:ph idx="2" type="pic"/>
          </p:nvPr>
        </p:nvSpPr>
        <p:spPr>
          <a:xfrm>
            <a:off x="6098117" y="0"/>
            <a:ext cx="6093883" cy="68580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814728" y="2344684"/>
            <a:ext cx="4852988" cy="35163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3885810" y="6041362"/>
            <a:ext cx="97687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590396" y="6041362"/>
            <a:ext cx="32954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4862689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anoramic Picture with Caption">
  <p:cSld name="Panoramic Picture with Ca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810000" y="4800600"/>
            <a:ext cx="10561418" cy="566738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Century Gothic"/>
              <a:buNone/>
              <a:defRPr b="0" i="0" sz="24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5" name="Shape 85"/>
          <p:cNvSpPr/>
          <p:nvPr>
            <p:ph idx="2" type="pic"/>
          </p:nvPr>
        </p:nvSpPr>
        <p:spPr>
          <a:xfrm>
            <a:off x="0" y="0"/>
            <a:ext cx="12192000" cy="4800600"/>
          </a:xfrm>
          <a:prstGeom prst="rect">
            <a:avLst/>
          </a:prstGeom>
          <a:noFill/>
          <a:ln cap="rnd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lvl="0" marR="0" rtl="0" algn="ctr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810000" y="5367338"/>
            <a:ext cx="10561418" cy="49371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me Card">
  <p:cSld name="Name Card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1140884" y="2286585"/>
            <a:ext cx="4895115" cy="2503972"/>
          </a:xfrm>
          <a:custGeom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Shape 92"/>
          <p:cNvSpPr txBox="1"/>
          <p:nvPr>
            <p:ph type="title"/>
          </p:nvPr>
        </p:nvSpPr>
        <p:spPr>
          <a:xfrm>
            <a:off x="1357089" y="2435957"/>
            <a:ext cx="4382521" cy="2007789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200"/>
              <a:buFont typeface="Century Gothic"/>
              <a:buNone/>
              <a:defRPr b="1" i="0" sz="3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156000" y="2286000"/>
            <a:ext cx="4880300" cy="229552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0" y="0"/>
            <a:ext cx="12192000" cy="2185988"/>
          </a:xfrm>
          <a:custGeom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Shape 99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 rot="5400000">
            <a:off x="4254444" y="-1260043"/>
            <a:ext cx="3674397" cy="1056328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7669651" y="446089"/>
            <a:ext cx="4522349" cy="5414962"/>
          </a:xfrm>
          <a:custGeom>
            <a:pathLst>
              <a:path extrusionOk="0" h="4320" w="2879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Shape 106"/>
          <p:cNvSpPr txBox="1"/>
          <p:nvPr>
            <p:ph type="title"/>
          </p:nvPr>
        </p:nvSpPr>
        <p:spPr>
          <a:xfrm rot="5400000">
            <a:off x="6863537" y="1906175"/>
            <a:ext cx="5134798" cy="249479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 rot="5400000">
            <a:off x="1408290" y="-152200"/>
            <a:ext cx="5414962" cy="661154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0"/>
            <a:ext cx="12192000" cy="2185988"/>
          </a:xfrm>
          <a:custGeom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" name="Shape 20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0" y="0"/>
            <a:ext cx="12192000" cy="2185988"/>
          </a:xfrm>
          <a:custGeom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" name="Shape 31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818712" y="2222287"/>
            <a:ext cx="5185873" cy="36387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6187415" y="2222287"/>
            <a:ext cx="5194583" cy="363876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with Caption">
  <p:cSld name="Quote with Ca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631697" y="1081456"/>
            <a:ext cx="6332416" cy="3239188"/>
          </a:xfrm>
          <a:custGeom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" name="Shape 39"/>
          <p:cNvSpPr txBox="1"/>
          <p:nvPr>
            <p:ph type="title"/>
          </p:nvPr>
        </p:nvSpPr>
        <p:spPr>
          <a:xfrm>
            <a:off x="850985" y="1238502"/>
            <a:ext cx="5893840" cy="264591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200"/>
              <a:buFont typeface="Century Gothic"/>
              <a:buNone/>
              <a:defRPr b="1" i="0" sz="4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853190" y="4443680"/>
            <a:ext cx="5891636" cy="71324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7574642" y="1081456"/>
            <a:ext cx="3810001" cy="40754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0" y="0"/>
            <a:ext cx="12192000" cy="2185988"/>
          </a:xfrm>
          <a:custGeom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7" name="Shape 47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0"/>
            <a:ext cx="12192000" cy="2185988"/>
          </a:xfrm>
          <a:custGeom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" name="Shape 53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814728" y="2174875"/>
            <a:ext cx="5189857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814729" y="2751138"/>
            <a:ext cx="5189856" cy="310991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6187415" y="2174875"/>
            <a:ext cx="5194583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6187415" y="2751138"/>
            <a:ext cx="5194583" cy="310991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1"/>
            <a:ext cx="12192000" cy="5203825"/>
          </a:xfrm>
          <a:custGeom>
            <a:pathLst>
              <a:path extrusionOk="0" h="3278" w="5760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Shape 63"/>
          <p:cNvSpPr txBox="1"/>
          <p:nvPr>
            <p:ph type="title"/>
          </p:nvPr>
        </p:nvSpPr>
        <p:spPr>
          <a:xfrm>
            <a:off x="810000" y="2951396"/>
            <a:ext cx="10561418" cy="14688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800"/>
              <a:buFont typeface="Century Gothic"/>
              <a:buNone/>
              <a:defRPr b="1" i="0" sz="4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10000" y="5281201"/>
            <a:ext cx="10561418" cy="43395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1073151" y="446087"/>
            <a:ext cx="3547533" cy="1814651"/>
          </a:xfrm>
          <a:custGeom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Shape 70"/>
          <p:cNvSpPr txBox="1"/>
          <p:nvPr>
            <p:ph type="title"/>
          </p:nvPr>
        </p:nvSpPr>
        <p:spPr>
          <a:xfrm>
            <a:off x="1073151" y="446088"/>
            <a:ext cx="3547533" cy="1618396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Century Gothic"/>
              <a:buNone/>
              <a:defRPr b="1" i="0" sz="2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855633" y="446088"/>
            <a:ext cx="6252633" cy="54149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2" type="body"/>
          </p:nvPr>
        </p:nvSpPr>
        <p:spPr>
          <a:xfrm>
            <a:off x="1073151" y="2260738"/>
            <a:ext cx="3547533" cy="36003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ctrTitle"/>
          </p:nvPr>
        </p:nvSpPr>
        <p:spPr>
          <a:xfrm>
            <a:off x="810001" y="1449147"/>
            <a:ext cx="10572000" cy="297105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400"/>
              <a:buFont typeface="Century Gothic"/>
              <a:buNone/>
            </a:pPr>
            <a:r>
              <a:rPr b="1" i="0" lang="en-CA" sz="54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Equality vs. Equity</a:t>
            </a:r>
            <a:endParaRPr b="1" i="0" sz="5400" u="none" cap="none" strike="noStrike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6" name="Shape 116"/>
          <p:cNvSpPr txBox="1"/>
          <p:nvPr>
            <p:ph idx="1" type="subTitle"/>
          </p:nvPr>
        </p:nvSpPr>
        <p:spPr>
          <a:xfrm>
            <a:off x="810001" y="5280847"/>
            <a:ext cx="10572000" cy="43497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b="0" i="0" lang="en-CA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you need in the workplace.</a:t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17" name="Shape 1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15614" y="801052"/>
            <a:ext cx="6631305" cy="254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b="1" i="0" lang="en-CA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Discuss / think-pair-share:</a:t>
            </a:r>
            <a:endParaRPr b="1" i="0" sz="4000" u="none" cap="none" strike="noStrike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810000" y="1417638"/>
            <a:ext cx="7282440" cy="500221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○"/>
            </a:pPr>
            <a:r>
              <a:rPr b="0" i="0" lang="en-CA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are some examples of people that may need special considerations to create workplace equity? </a:t>
            </a:r>
            <a:endParaRPr/>
          </a:p>
          <a:p>
            <a:pPr indent="-342900" lvl="0" marL="342900" marR="0" rtl="0" algn="l">
              <a:spcBef>
                <a:spcPts val="11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○"/>
            </a:pPr>
            <a:r>
              <a:rPr b="0" i="0" lang="en-CA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can employers accommodate them?</a:t>
            </a:r>
            <a:endParaRPr b="0" i="0" sz="2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74" name="Shape 17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15774" y="4095750"/>
            <a:ext cx="1971675" cy="23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b="1" i="0" lang="en-CA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Which is better for a company?</a:t>
            </a:r>
            <a:endParaRPr b="1" i="0" sz="4000" u="none" cap="none" strike="noStrike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80" name="Shape 1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9813" y="2435540"/>
            <a:ext cx="5506186" cy="412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Shape 181"/>
          <p:cNvPicPr preferRelativeResize="0"/>
          <p:nvPr/>
        </p:nvPicPr>
        <p:blipFill rotWithShape="1">
          <a:blip r:embed="rId4">
            <a:alphaModFix/>
          </a:blip>
          <a:srcRect b="427" l="569" r="37329" t="-428"/>
          <a:stretch/>
        </p:blipFill>
        <p:spPr>
          <a:xfrm>
            <a:off x="7803831" y="2718669"/>
            <a:ext cx="3321369" cy="35580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b="1" i="0" lang="en-CA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Preferential Hiring Policies</a:t>
            </a:r>
            <a:endParaRPr b="1" i="0" sz="4000" u="none" cap="none" strike="noStrike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579120" y="2621280"/>
            <a:ext cx="11049000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Some institutions have preferential hiring policies to solve issues of equity.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800" u="sng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Preferred applicants include: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CA" sz="2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Aboriginal Peoples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CA" sz="2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People with disabilities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CA" sz="2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People who are a visible minority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CA" sz="2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Women </a:t>
            </a:r>
            <a:endParaRPr sz="2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88" name="Shape 18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33384" y="3529012"/>
            <a:ext cx="2878455" cy="2740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b="1" i="0" lang="en-CA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myth of the “best man for the job”</a:t>
            </a:r>
            <a:endParaRPr b="1" i="0" sz="4000" u="none" cap="none" strike="noStrike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94" name="Shape 19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1702" y="2667952"/>
            <a:ext cx="8354379" cy="3580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b="1" i="0" lang="en-CA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Why preferential hiring?</a:t>
            </a:r>
            <a:endParaRPr b="1" i="0" sz="4000" u="none" cap="none" strike="noStrike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818712" y="2222287"/>
            <a:ext cx="10382688" cy="36387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0" lang="en-CA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Some companies and institutions take measures to hire people from diverse backgrounds and walks of life. This benefits the institution by:</a:t>
            </a:r>
            <a:endParaRPr/>
          </a:p>
          <a:p>
            <a:pPr indent="0" lvl="0" marL="0" marR="0" rtl="0" algn="l">
              <a:spcBef>
                <a:spcPts val="10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0" i="0" lang="en-CA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More evenly representing the population base they serve</a:t>
            </a:r>
            <a:endParaRPr/>
          </a:p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•"/>
            </a:pPr>
            <a:r>
              <a:rPr b="0" i="0" lang="en-CA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Spreading diversity in the workplace culture</a:t>
            </a:r>
            <a:endParaRPr/>
          </a:p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•"/>
            </a:pPr>
            <a:r>
              <a:rPr b="0" i="0" lang="en-CA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Seeks to offset the social inequality people are born into</a:t>
            </a:r>
            <a:endParaRPr b="0" i="0" sz="20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01" name="Shape 2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29323" y="4000943"/>
            <a:ext cx="2352675" cy="194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idx="1" type="body"/>
          </p:nvPr>
        </p:nvSpPr>
        <p:spPr>
          <a:xfrm>
            <a:off x="540408" y="3588544"/>
            <a:ext cx="5189857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0" i="0" lang="en-CA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Candidate # 1</a:t>
            </a:r>
            <a:endParaRPr b="0" i="0" sz="20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7" name="Shape 207"/>
          <p:cNvSpPr txBox="1"/>
          <p:nvPr>
            <p:ph idx="2" type="body"/>
          </p:nvPr>
        </p:nvSpPr>
        <p:spPr>
          <a:xfrm>
            <a:off x="692809" y="4458017"/>
            <a:ext cx="5189856" cy="1956236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42"/>
              <a:buFont typeface="Noto Sans Symbols"/>
              <a:buChar char="○"/>
            </a:pPr>
            <a:r>
              <a:rPr b="0" i="0" lang="en-CA" sz="1942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Single mother of 2 young children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988"/>
              </a:spcBef>
              <a:spcAft>
                <a:spcPts val="0"/>
              </a:spcAft>
              <a:buClr>
                <a:schemeClr val="accent1"/>
              </a:buClr>
              <a:buSzPts val="1942"/>
              <a:buFont typeface="Noto Sans Symbols"/>
              <a:buChar char="○"/>
            </a:pPr>
            <a:r>
              <a:rPr b="0" i="0" lang="en-CA" sz="1942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10 years experience in field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988"/>
              </a:spcBef>
              <a:spcAft>
                <a:spcPts val="0"/>
              </a:spcAft>
              <a:buClr>
                <a:schemeClr val="accent1"/>
              </a:buClr>
              <a:buSzPts val="1942"/>
              <a:buFont typeface="Noto Sans Symbols"/>
              <a:buChar char="○"/>
            </a:pPr>
            <a:r>
              <a:rPr b="0" i="0" lang="en-CA" sz="1942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Bachelor’s degree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988"/>
              </a:spcBef>
              <a:spcAft>
                <a:spcPts val="0"/>
              </a:spcAft>
              <a:buClr>
                <a:schemeClr val="accent1"/>
              </a:buClr>
              <a:buSzPts val="1942"/>
              <a:buFont typeface="Noto Sans Symbols"/>
              <a:buChar char="○"/>
            </a:pPr>
            <a:r>
              <a:rPr b="0" i="0" lang="en-CA" sz="1942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 years experience in management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988"/>
              </a:spcBef>
              <a:spcAft>
                <a:spcPts val="0"/>
              </a:spcAft>
              <a:buClr>
                <a:schemeClr val="accent1"/>
              </a:buClr>
              <a:buSzPts val="1942"/>
              <a:buFont typeface="Noto Sans Symbols"/>
              <a:buChar char="○"/>
            </a:pPr>
            <a:r>
              <a:rPr b="0" i="0" lang="en-CA" sz="1942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Has a chronic illness</a:t>
            </a:r>
            <a:endParaRPr/>
          </a:p>
          <a:p>
            <a:pPr indent="-237172" lvl="0" marL="342900" marR="0" rtl="0" algn="l">
              <a:lnSpc>
                <a:spcPct val="80000"/>
              </a:lnSpc>
              <a:spcBef>
                <a:spcPts val="933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t/>
            </a:r>
            <a:endParaRPr b="0" i="0" sz="1665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37172" lvl="0" marL="342900" marR="0" rtl="0" algn="l">
              <a:lnSpc>
                <a:spcPct val="80000"/>
              </a:lnSpc>
              <a:spcBef>
                <a:spcPts val="933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t/>
            </a:r>
            <a:endParaRPr b="0" i="0" sz="1665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37172" lvl="0" marL="342900" marR="0" rtl="0" algn="l">
              <a:lnSpc>
                <a:spcPct val="80000"/>
              </a:lnSpc>
              <a:spcBef>
                <a:spcPts val="933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t/>
            </a:r>
            <a:endParaRPr b="0" i="0" sz="1665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8" name="Shape 208"/>
          <p:cNvSpPr txBox="1"/>
          <p:nvPr>
            <p:ph idx="3" type="body"/>
          </p:nvPr>
        </p:nvSpPr>
        <p:spPr>
          <a:xfrm>
            <a:off x="6187415" y="2174875"/>
            <a:ext cx="5194583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0" i="0" lang="en-CA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Candidate #2</a:t>
            </a:r>
            <a:endParaRPr b="0" i="0" sz="20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9" name="Shape 209"/>
          <p:cNvSpPr txBox="1"/>
          <p:nvPr>
            <p:ph idx="4" type="body"/>
          </p:nvPr>
        </p:nvSpPr>
        <p:spPr>
          <a:xfrm>
            <a:off x="6187415" y="2751138"/>
            <a:ext cx="5194583" cy="168370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b="0" i="0" lang="en-CA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Young male</a:t>
            </a:r>
            <a:endParaRPr/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b="0" i="0" lang="en-CA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Bachelor’s degree with honors</a:t>
            </a:r>
            <a:endParaRPr/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b="0" i="0" lang="en-CA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 years experience</a:t>
            </a:r>
            <a:endParaRPr/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b="0" i="0" lang="en-CA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Has a learning disability</a:t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0" name="Shape 210"/>
          <p:cNvSpPr/>
          <p:nvPr/>
        </p:nvSpPr>
        <p:spPr>
          <a:xfrm>
            <a:off x="7862819" y="4707374"/>
            <a:ext cx="184377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Candidate # 3</a:t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1" name="Shape 211"/>
          <p:cNvSpPr txBox="1"/>
          <p:nvPr/>
        </p:nvSpPr>
        <p:spPr>
          <a:xfrm>
            <a:off x="6095999" y="5076706"/>
            <a:ext cx="5194583" cy="168370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lang="en-CA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Young female minority</a:t>
            </a:r>
            <a:endParaRPr/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lang="en-CA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Master’s degree</a:t>
            </a:r>
            <a:endParaRPr/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lang="en-CA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0 years experience</a:t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2" name="Shape 212"/>
          <p:cNvSpPr txBox="1"/>
          <p:nvPr/>
        </p:nvSpPr>
        <p:spPr>
          <a:xfrm>
            <a:off x="962400" y="5995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b="1" lang="en-CA" sz="4000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 a workplace losing out by not hiring the “best candidate”?</a:t>
            </a:r>
            <a:endParaRPr b="1" sz="4000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3" name="Shape 213"/>
          <p:cNvSpPr txBox="1"/>
          <p:nvPr/>
        </p:nvSpPr>
        <p:spPr>
          <a:xfrm>
            <a:off x="540408" y="2174875"/>
            <a:ext cx="470215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Think/pair/share: choose the best candidate for an entry level office position:</a:t>
            </a: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b="1" i="0" lang="en-CA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Types of attributes a job may demand:</a:t>
            </a:r>
            <a:endParaRPr b="1" i="0" sz="4000" u="none" cap="none" strike="noStrike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1530744" y="2557567"/>
            <a:ext cx="4393368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b="0" i="0" lang="en-CA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Open availability</a:t>
            </a:r>
            <a:endParaRPr/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b="0" i="0" lang="en-CA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Work long hours</a:t>
            </a:r>
            <a:endParaRPr/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b="0" i="0" lang="en-CA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Attention to detail</a:t>
            </a:r>
            <a:endParaRPr/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b="0" i="0" lang="en-CA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Strong social skills</a:t>
            </a:r>
            <a:endParaRPr/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b="0" i="0" lang="en-CA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Problem Solving</a:t>
            </a:r>
            <a:endParaRPr/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b="0" i="0" lang="en-CA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Competence with technology</a:t>
            </a:r>
            <a:endParaRPr/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b="0" i="0" lang="en-CA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Good with numbers</a:t>
            </a:r>
            <a:endParaRPr/>
          </a:p>
          <a:p>
            <a:pPr indent="0" lvl="0" marL="0" marR="0" rtl="0" algn="l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0" name="Shape 220"/>
          <p:cNvSpPr txBox="1"/>
          <p:nvPr/>
        </p:nvSpPr>
        <p:spPr>
          <a:xfrm>
            <a:off x="5924112" y="1932727"/>
            <a:ext cx="4393368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lang="en-CA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Empathy</a:t>
            </a:r>
            <a:endParaRPr/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lang="en-CA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Works quickly &amp; efficiently</a:t>
            </a:r>
            <a:endParaRPr/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lang="en-CA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Presentation skills</a:t>
            </a:r>
            <a:endParaRPr/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lang="en-CA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Creativity</a:t>
            </a:r>
            <a:endParaRPr/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lang="en-CA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Work in a team</a:t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lang="en-CA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Management skills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x="810000" y="2951396"/>
            <a:ext cx="10561418" cy="14688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800"/>
              <a:buFont typeface="Century Gothic"/>
              <a:buNone/>
            </a:pPr>
            <a:r>
              <a:rPr b="1" i="0" lang="en-CA" sz="4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Many jobs will have more qualified candidates than positions, and one single job requires many different skills and attributes, which different people have different combinations of.</a:t>
            </a:r>
            <a:endParaRPr b="1" i="0" sz="4800" u="none" cap="none" strike="noStrike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6" name="Shape 226"/>
          <p:cNvSpPr txBox="1"/>
          <p:nvPr/>
        </p:nvSpPr>
        <p:spPr>
          <a:xfrm>
            <a:off x="5684520" y="5212080"/>
            <a:ext cx="6126480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Takeaway</a:t>
            </a:r>
            <a:endParaRPr sz="80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13760" y="447188"/>
            <a:ext cx="11138160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600"/>
              <a:buFont typeface="Century Gothic"/>
              <a:buNone/>
            </a:pPr>
            <a:r>
              <a:rPr b="1" i="0" lang="en-CA" sz="36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What’s the difference between equality &amp; equity?</a:t>
            </a:r>
            <a:endParaRPr b="1" i="0" sz="3600" u="none" cap="none" strike="noStrike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○"/>
            </a:pPr>
            <a:r>
              <a:rPr b="0" i="0" lang="en-CA" sz="5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Equality: </a:t>
            </a:r>
            <a:r>
              <a:rPr b="0" i="0" lang="en-CA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“the state of being equal”</a:t>
            </a:r>
            <a:endParaRPr/>
          </a:p>
          <a:p>
            <a:pPr indent="-285750" lvl="1" marL="742950" marR="0" rtl="0" algn="l">
              <a:spcBef>
                <a:spcPts val="11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○"/>
            </a:pPr>
            <a:r>
              <a:rPr b="0" i="0" lang="en-CA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Every person gets the same thing.</a:t>
            </a:r>
            <a:endParaRPr/>
          </a:p>
          <a:p>
            <a:pPr indent="-285750" lvl="1" marL="742950" marR="0" rtl="0" algn="l">
              <a:spcBef>
                <a:spcPts val="112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Char char="○"/>
            </a:pPr>
            <a:r>
              <a:rPr b="0" i="0" lang="en-CA" sz="2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E.g. opportunities, burdens, expectations, treatment.</a:t>
            </a:r>
            <a:endParaRPr b="0" i="0" sz="26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b="1" i="0" lang="en-CA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Sometimes equality is necessary</a:t>
            </a:r>
            <a:endParaRPr b="1" i="0" sz="4000" u="none" cap="none" strike="noStrike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Noto Sans Symbols"/>
              <a:buChar char="○"/>
            </a:pPr>
            <a:r>
              <a:rPr b="0" i="0" lang="en-CA" sz="3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Examples: </a:t>
            </a:r>
            <a:endParaRPr/>
          </a:p>
          <a:p>
            <a:pPr indent="-285750" lvl="1" marL="742950" marR="0" rtl="0" algn="l">
              <a:spcBef>
                <a:spcPts val="10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○"/>
            </a:pPr>
            <a:r>
              <a:rPr b="0" i="0" lang="en-CA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Equal hiring policies </a:t>
            </a:r>
            <a:endParaRPr/>
          </a:p>
          <a:p>
            <a:pPr indent="-285750" lvl="1" marL="742950" marR="0" rtl="0" algn="l">
              <a:spcBef>
                <a:spcPts val="10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○"/>
            </a:pPr>
            <a:r>
              <a:rPr b="0" i="0" lang="en-CA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Equal pay and promotions for equal performance </a:t>
            </a:r>
            <a:endParaRPr/>
          </a:p>
          <a:p>
            <a:pPr indent="-285750" lvl="1" marL="742950" marR="0" rtl="0" algn="l">
              <a:spcBef>
                <a:spcPts val="10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○"/>
            </a:pPr>
            <a:r>
              <a:rPr b="0" i="0" lang="en-CA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Equal treatment and opportunities by employers</a:t>
            </a:r>
            <a:endParaRPr/>
          </a:p>
          <a:p>
            <a:pPr indent="-228600" lvl="2" marL="1143000" marR="0" rtl="0" algn="l">
              <a:spcBef>
                <a:spcPts val="10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○"/>
            </a:pPr>
            <a:r>
              <a:rPr b="0" i="0" lang="en-CA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 being treated differently based on race, gender, sexual orientation, age</a:t>
            </a:r>
            <a:endParaRPr/>
          </a:p>
          <a:p>
            <a:pPr indent="-228600" lvl="0" marL="342900" marR="0" rtl="0" algn="l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b="1" i="0" lang="en-CA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Question:</a:t>
            </a:r>
            <a:endParaRPr b="1" i="0" sz="4000" u="none" cap="none" strike="noStrike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810000" y="1417638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○"/>
            </a:pPr>
            <a:r>
              <a:rPr b="0" i="0" lang="en-CA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 it fair to have the same expectations for everyone?</a:t>
            </a:r>
            <a:endParaRPr/>
          </a:p>
          <a:p>
            <a:pPr indent="-342900" lvl="0" marL="342900" marR="0" rtl="0" algn="l">
              <a:spcBef>
                <a:spcPts val="11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○"/>
            </a:pPr>
            <a:r>
              <a:rPr b="0" i="0" lang="en-CA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 it fair to treat everyone like they’re the same?</a:t>
            </a:r>
            <a:endParaRPr b="0" i="0" sz="2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36" name="Shape 1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15774" y="4095750"/>
            <a:ext cx="1971675" cy="23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413760" y="447188"/>
            <a:ext cx="11138160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600"/>
              <a:buFont typeface="Century Gothic"/>
              <a:buNone/>
            </a:pPr>
            <a:r>
              <a:rPr b="1" i="0" lang="en-CA" sz="36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What’s the difference between equality &amp; equity?</a:t>
            </a:r>
            <a:endParaRPr b="1" i="0" sz="3600" u="none" cap="none" strike="noStrike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○"/>
            </a:pPr>
            <a:r>
              <a:rPr b="0" i="0" lang="en-CA" sz="5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Equity: </a:t>
            </a:r>
            <a:r>
              <a:rPr b="0" i="0" lang="en-CA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“the state of being fair”</a:t>
            </a:r>
            <a:endParaRPr/>
          </a:p>
          <a:p>
            <a:pPr indent="-342900" lvl="0" marL="342900" marR="0" rtl="0" algn="l">
              <a:spcBef>
                <a:spcPts val="11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○"/>
            </a:pPr>
            <a:r>
              <a:rPr b="0" i="0" lang="en-CA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Every person’s needs are evaluated for equal outcomes.</a:t>
            </a:r>
            <a:endParaRPr/>
          </a:p>
          <a:p>
            <a:pPr indent="-342900" lvl="0" marL="342900" marR="0" rtl="0" algn="l">
              <a:spcBef>
                <a:spcPts val="112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Char char="○"/>
            </a:pPr>
            <a:r>
              <a:rPr b="0" i="0" lang="en-CA" sz="2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E.g. opportunities, burdens, expectations, treatment.</a:t>
            </a:r>
            <a:endParaRPr b="0" i="0" sz="26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Shape 1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04160" y="595312"/>
            <a:ext cx="6827520" cy="5418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b="1" i="0" lang="en-CA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other words…</a:t>
            </a:r>
            <a:endParaRPr b="1" i="0" sz="4000" u="none" cap="none" strike="noStrike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810000" y="2335949"/>
            <a:ext cx="4332408" cy="36387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Noto Sans Symbols"/>
              <a:buChar char="○"/>
            </a:pPr>
            <a:r>
              <a:rPr b="0" i="0" lang="en-CA" sz="4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Equality:</a:t>
            </a:r>
            <a:endParaRPr/>
          </a:p>
          <a:p>
            <a:pPr indent="0" lvl="0" marL="0" marR="0" rtl="0" algn="l">
              <a:spcBef>
                <a:spcPts val="156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Noto Sans Symbols"/>
              <a:buNone/>
            </a:pPr>
            <a:r>
              <a:rPr b="0" i="0" lang="en-CA" sz="4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equal treatment</a:t>
            </a:r>
            <a:endParaRPr b="0" i="0" sz="4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4" name="Shape 154"/>
          <p:cNvSpPr txBox="1"/>
          <p:nvPr>
            <p:ph idx="2" type="body"/>
          </p:nvPr>
        </p:nvSpPr>
        <p:spPr>
          <a:xfrm>
            <a:off x="6918935" y="2250014"/>
            <a:ext cx="4023385" cy="363876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Noto Sans Symbols"/>
              <a:buChar char="○"/>
            </a:pPr>
            <a:r>
              <a:rPr b="0" i="0" lang="en-CA" sz="4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Equity: </a:t>
            </a:r>
            <a:endParaRPr/>
          </a:p>
          <a:p>
            <a:pPr indent="0" lvl="0" marL="0" marR="0" rtl="0" algn="l">
              <a:spcBef>
                <a:spcPts val="156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Noto Sans Symbols"/>
              <a:buNone/>
            </a:pPr>
            <a:r>
              <a:rPr b="0" i="0" lang="en-CA" sz="4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equal outcomes</a:t>
            </a:r>
            <a:endParaRPr b="0" i="0" sz="4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57474" y="782002"/>
            <a:ext cx="7388161" cy="5207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850985" y="1238502"/>
            <a:ext cx="5893840" cy="264591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200"/>
              <a:buFont typeface="Century Gothic"/>
              <a:buNone/>
            </a:pPr>
            <a:r>
              <a:rPr b="1" i="0" lang="en-CA" sz="4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“All animals are equal, but some animals are more equal than others.”</a:t>
            </a:r>
            <a:endParaRPr b="1" i="0" sz="4200" u="none" cap="none" strike="noStrike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853190" y="4443680"/>
            <a:ext cx="5891636" cy="71324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b="0" i="0" lang="en-CA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George Orwell, </a:t>
            </a:r>
            <a:r>
              <a:rPr b="0" i="1" lang="en-CA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Animal Farm</a:t>
            </a:r>
            <a:r>
              <a:rPr b="0" i="0" lang="en-CA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6" name="Shape 166"/>
          <p:cNvSpPr txBox="1"/>
          <p:nvPr>
            <p:ph idx="2" type="body"/>
          </p:nvPr>
        </p:nvSpPr>
        <p:spPr>
          <a:xfrm>
            <a:off x="7483202" y="4800300"/>
            <a:ext cx="3810001" cy="1688999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b="0" i="0" lang="en-CA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Does this quote make sense?</a:t>
            </a:r>
            <a:endParaRPr/>
          </a:p>
          <a:p>
            <a:pPr indent="0" lvl="0" marL="0" marR="0" rtl="0" algn="l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b="0" i="0" lang="en-CA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can we use this quote to talk about society?</a:t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67" name="Shape 16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48022" y="719562"/>
            <a:ext cx="2506618" cy="37241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Quotable">
  <a:themeElements>
    <a:clrScheme name="Quotable">
      <a:dk1>
        <a:srgbClr val="000000"/>
      </a:dk1>
      <a:lt1>
        <a:srgbClr val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