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9144000"/>
  <p:notesSz cx="9283700" cy="6985000"/>
  <p:embeddedFontLst>
    <p:embeddedFont>
      <p:font typeface="Old Standard TT"/>
      <p:regular r:id="rId18"/>
      <p:bold r:id="rId19"/>
      <p: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ldStandardTT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OldStandardTT-bold.fntdata"/><Relationship Id="rId6" Type="http://schemas.openxmlformats.org/officeDocument/2006/relationships/slide" Target="slides/slide1.xml"/><Relationship Id="rId18" Type="http://schemas.openxmlformats.org/officeDocument/2006/relationships/font" Target="fonts/OldStandardTT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547575" y="523875"/>
            <a:ext cx="6189425" cy="26193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928350" y="3317875"/>
            <a:ext cx="7426950" cy="3143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" type="body"/>
          </p:nvPr>
        </p:nvSpPr>
        <p:spPr>
          <a:xfrm>
            <a:off x="928350" y="3317875"/>
            <a:ext cx="7426950" cy="31432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/>
          <p:nvPr>
            <p:ph idx="2" type="sldImg"/>
          </p:nvPr>
        </p:nvSpPr>
        <p:spPr>
          <a:xfrm>
            <a:off x="1547575" y="523875"/>
            <a:ext cx="6189425" cy="26193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x="928350" y="3317875"/>
            <a:ext cx="7426950" cy="31432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/>
          <p:nvPr>
            <p:ph idx="2" type="sldImg"/>
          </p:nvPr>
        </p:nvSpPr>
        <p:spPr>
          <a:xfrm>
            <a:off x="1547575" y="523875"/>
            <a:ext cx="6189425" cy="26193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x="928350" y="3317875"/>
            <a:ext cx="7426950" cy="31432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>
            <p:ph idx="2" type="sldImg"/>
          </p:nvPr>
        </p:nvSpPr>
        <p:spPr>
          <a:xfrm>
            <a:off x="1547575" y="523875"/>
            <a:ext cx="6189425" cy="26193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idx="1" type="body"/>
          </p:nvPr>
        </p:nvSpPr>
        <p:spPr>
          <a:xfrm>
            <a:off x="928350" y="3317875"/>
            <a:ext cx="7426950" cy="31432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/>
          <p:nvPr>
            <p:ph idx="2" type="sldImg"/>
          </p:nvPr>
        </p:nvSpPr>
        <p:spPr>
          <a:xfrm>
            <a:off x="1547575" y="523875"/>
            <a:ext cx="6189425" cy="26193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idx="1" type="body"/>
          </p:nvPr>
        </p:nvSpPr>
        <p:spPr>
          <a:xfrm>
            <a:off x="928350" y="3317875"/>
            <a:ext cx="7426950" cy="31432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Shape 69"/>
          <p:cNvSpPr/>
          <p:nvPr>
            <p:ph idx="2" type="sldImg"/>
          </p:nvPr>
        </p:nvSpPr>
        <p:spPr>
          <a:xfrm>
            <a:off x="1547575" y="523875"/>
            <a:ext cx="6189425" cy="26193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idx="1" type="body"/>
          </p:nvPr>
        </p:nvSpPr>
        <p:spPr>
          <a:xfrm>
            <a:off x="928350" y="3317875"/>
            <a:ext cx="7426950" cy="31432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Shape 77"/>
          <p:cNvSpPr/>
          <p:nvPr>
            <p:ph idx="2" type="sldImg"/>
          </p:nvPr>
        </p:nvSpPr>
        <p:spPr>
          <a:xfrm>
            <a:off x="1547575" y="523875"/>
            <a:ext cx="6189425" cy="26193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idx="1" type="body"/>
          </p:nvPr>
        </p:nvSpPr>
        <p:spPr>
          <a:xfrm>
            <a:off x="928350" y="3317875"/>
            <a:ext cx="7426950" cy="31432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/>
          <p:nvPr>
            <p:ph idx="2" type="sldImg"/>
          </p:nvPr>
        </p:nvSpPr>
        <p:spPr>
          <a:xfrm>
            <a:off x="1547575" y="523875"/>
            <a:ext cx="6189425" cy="26193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x="928350" y="3317875"/>
            <a:ext cx="7426950" cy="31432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>
            <p:ph idx="2" type="sldImg"/>
          </p:nvPr>
        </p:nvSpPr>
        <p:spPr>
          <a:xfrm>
            <a:off x="1547575" y="523875"/>
            <a:ext cx="6189425" cy="26193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idx="1" type="body"/>
          </p:nvPr>
        </p:nvSpPr>
        <p:spPr>
          <a:xfrm>
            <a:off x="928350" y="3317875"/>
            <a:ext cx="7426950" cy="31432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/>
          <p:nvPr>
            <p:ph idx="2" type="sldImg"/>
          </p:nvPr>
        </p:nvSpPr>
        <p:spPr>
          <a:xfrm>
            <a:off x="1547575" y="523875"/>
            <a:ext cx="6189425" cy="26193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idx="1" type="body"/>
          </p:nvPr>
        </p:nvSpPr>
        <p:spPr>
          <a:xfrm>
            <a:off x="928350" y="3317875"/>
            <a:ext cx="7426950" cy="31432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/>
          <p:nvPr>
            <p:ph idx="2" type="sldImg"/>
          </p:nvPr>
        </p:nvSpPr>
        <p:spPr>
          <a:xfrm>
            <a:off x="1547575" y="523875"/>
            <a:ext cx="6189425" cy="26193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x="928350" y="3317875"/>
            <a:ext cx="7426950" cy="31432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x="1547575" y="523875"/>
            <a:ext cx="6189425" cy="26193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x="928350" y="3317875"/>
            <a:ext cx="7426950" cy="31432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x="1547575" y="523875"/>
            <a:ext cx="6189425" cy="26193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33"/>
            <a:ext cx="9144000" cy="228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641934" y="4796667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Shape 12"/>
          <p:cNvSpPr txBox="1"/>
          <p:nvPr>
            <p:ph type="ctrTitle"/>
          </p:nvPr>
        </p:nvSpPr>
        <p:spPr>
          <a:xfrm>
            <a:off x="512700" y="2524400"/>
            <a:ext cx="8118600" cy="2030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512700" y="5120852"/>
            <a:ext cx="8118600" cy="1050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hasCustomPrompt="1" type="title"/>
          </p:nvPr>
        </p:nvSpPr>
        <p:spPr>
          <a:xfrm>
            <a:off x="311700" y="1386200"/>
            <a:ext cx="8520600" cy="2808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43045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3800"/>
              <a:buFont typeface="Trebuchet MS"/>
              <a:buNone/>
              <a:defRPr b="1" i="0" sz="3800" u="none" cap="none" strike="noStrike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/>
            </a:lvl9pPr>
          </a:lstStyle>
          <a:p/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457200" y="1609416"/>
            <a:ext cx="7239000" cy="48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9123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  <a:defRPr b="0" i="0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45440" lvl="1" marL="914400" marR="0" rtl="0" algn="l"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840"/>
              <a:buFont typeface="Noto Sans Symbols"/>
              <a:buChar char="◼"/>
              <a:defRPr b="0" i="0" sz="23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04800" lvl="2" marL="1371600" marR="0" rtl="0" algn="l"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30200" lvl="3" marL="1828800" marR="0" rtl="0" algn="l"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b="0" i="0" sz="20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08610" lvl="4" marL="2286000" marR="0" rtl="0" algn="l"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260"/>
              <a:buFont typeface="Noto Sans Symbols"/>
              <a:buChar char="◉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20039" lvl="5" marL="2743200" marR="0" rtl="0" algn="l"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09879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280"/>
              <a:buFont typeface="Noto Sans Symbols"/>
              <a:buChar char="◼"/>
              <a:defRPr b="0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302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Trebuchet MS"/>
              <a:buChar char="•"/>
              <a:defRPr b="0" i="0" sz="16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accent4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4245936" y="6557946"/>
            <a:ext cx="2002500" cy="226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251448" y="6556248"/>
            <a:ext cx="5883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641934" y="4796667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Shape 17"/>
          <p:cNvSpPr txBox="1"/>
          <p:nvPr>
            <p:ph type="title"/>
          </p:nvPr>
        </p:nvSpPr>
        <p:spPr>
          <a:xfrm>
            <a:off x="512700" y="2524400"/>
            <a:ext cx="8118600" cy="2030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6727600"/>
            <a:ext cx="9144000" cy="130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311700" y="593367"/>
            <a:ext cx="8520600" cy="817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562133"/>
            <a:ext cx="8520600" cy="4529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593367"/>
            <a:ext cx="8520600" cy="817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562233"/>
            <a:ext cx="3999900" cy="4529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562233"/>
            <a:ext cx="3999900" cy="4529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593367"/>
            <a:ext cx="8520600" cy="817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701800"/>
            <a:ext cx="56040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-33"/>
            <a:ext cx="457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59940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843133"/>
            <a:ext cx="4045200" cy="1777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3692001"/>
            <a:ext cx="4045200" cy="179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593367"/>
            <a:ext cx="8520600" cy="8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562133"/>
            <a:ext cx="8520600" cy="452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ctrTitle"/>
          </p:nvPr>
        </p:nvSpPr>
        <p:spPr>
          <a:xfrm>
            <a:off x="512700" y="2524400"/>
            <a:ext cx="8118600" cy="203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4200"/>
              <a:buFont typeface="Trebuchet MS"/>
              <a:buNone/>
            </a:pPr>
            <a:r>
              <a:rPr b="1" i="0" lang="en-CA" sz="4200" u="none" cap="none" strike="noStrike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rPr>
              <a:t>FINANCIAL RESPONSIBILITY</a:t>
            </a:r>
            <a:endParaRPr b="1" i="0" sz="4200" u="none" cap="none" strike="noStrike">
              <a:solidFill>
                <a:srgbClr val="FEF7F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6" name="Shape 66"/>
          <p:cNvSpPr txBox="1"/>
          <p:nvPr>
            <p:ph idx="1" type="subTitle"/>
          </p:nvPr>
        </p:nvSpPr>
        <p:spPr>
          <a:xfrm>
            <a:off x="512700" y="5120852"/>
            <a:ext cx="81186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6"/>
              <a:buFont typeface="Noto Sans Symbols"/>
              <a:buNone/>
            </a:pPr>
            <a:r>
              <a:rPr b="0" i="0" lang="en-CA" sz="22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Part I</a:t>
            </a:r>
            <a:endParaRPr b="0" i="0" sz="2200" u="none" cap="none" strike="noStrike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3800"/>
              <a:buFont typeface="Trebuchet MS"/>
              <a:buNone/>
            </a:pPr>
            <a:r>
              <a:rPr b="1" i="0" lang="en-CA" sz="38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1-2-3 PRIORITY SYSTEM</a:t>
            </a:r>
            <a:endParaRPr b="1" i="0" sz="3800" u="none" cap="none" strike="noStrik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0" lang="en-CA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Rate the items again using the priority system.</a:t>
            </a:r>
            <a:endParaRPr/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0" lang="en-CA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Compare with a neighbour.</a:t>
            </a:r>
            <a:endParaRPr/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0" lang="en-CA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Be prepared to share your reasoning with the class. </a:t>
            </a:r>
            <a:endParaRPr/>
          </a:p>
          <a:p>
            <a:pPr indent="0" lvl="0" marL="0" marR="0" rtl="0" algn="l">
              <a:spcBef>
                <a:spcPts val="600"/>
              </a:spcBef>
              <a:spcAft>
                <a:spcPts val="1600"/>
              </a:spcAft>
              <a:buClr>
                <a:schemeClr val="dk2"/>
              </a:buClr>
              <a:buSzPts val="1898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3800"/>
              <a:buFont typeface="Trebuchet MS"/>
              <a:buNone/>
            </a:pPr>
            <a:r>
              <a:rPr b="1" i="0" lang="en-CA" sz="38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TAKEAWAY</a:t>
            </a:r>
            <a:endParaRPr b="1" i="0" sz="3800" u="none" cap="none" strike="noStrik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None/>
            </a:pPr>
            <a:r>
              <a:rPr b="0" i="0" lang="en-CA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What one person rates an item will vary to the next person depending on their lifestyle. </a:t>
            </a:r>
            <a:endParaRPr b="0" i="0" sz="26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None/>
            </a:pPr>
            <a:r>
              <a:rPr b="0" i="0" lang="en-CA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Needs are </a:t>
            </a:r>
            <a:r>
              <a:rPr b="0" i="1" lang="en-CA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necessary expenses,</a:t>
            </a:r>
            <a:r>
              <a:rPr b="0" i="0" lang="en-CA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but expenses for wants </a:t>
            </a:r>
            <a:r>
              <a:rPr b="0" i="1" lang="en-CA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can be reduced or even eliminated</a:t>
            </a:r>
            <a:r>
              <a:rPr b="0" i="0" lang="en-CA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. </a:t>
            </a:r>
            <a:endParaRPr b="0" i="0" sz="26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1600"/>
              </a:spcAft>
              <a:buClr>
                <a:schemeClr val="dk2"/>
              </a:buClr>
              <a:buSzPts val="1898"/>
              <a:buFont typeface="Noto Sans Symbols"/>
              <a:buNone/>
            </a:pPr>
            <a:r>
              <a:rPr b="0" i="0" lang="en-CA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The ability to distinguish needs from wants and to set priorities is an important skill to help you manage your own money now and throughout your life.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3420"/>
              <a:buFont typeface="Trebuchet MS"/>
              <a:buNone/>
            </a:pPr>
            <a:r>
              <a:rPr b="1" i="0" lang="en-CA" sz="342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EXIT SLIP </a:t>
            </a:r>
            <a:br>
              <a:rPr b="1" i="0" lang="en-CA" sz="342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1" i="0" lang="en-CA" sz="342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– FINANCIAL RESPONSIBILITY</a:t>
            </a:r>
            <a:endParaRPr b="1" i="0" sz="3420" u="none" cap="none" strike="noStrik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AutoNum type="arabicPeriod"/>
            </a:pPr>
            <a:r>
              <a:rPr b="0" i="0" lang="en-CA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 your own words, what does it mean to be financially responsible?</a:t>
            </a:r>
            <a:endParaRPr/>
          </a:p>
          <a:p>
            <a:pPr indent="-514350" lvl="0" marL="514350" marR="0" rtl="0" algn="l">
              <a:spcBef>
                <a:spcPts val="600"/>
              </a:spcBef>
              <a:spcAft>
                <a:spcPts val="1600"/>
              </a:spcAft>
              <a:buClr>
                <a:schemeClr val="dk2"/>
              </a:buClr>
              <a:buSzPts val="1898"/>
              <a:buFont typeface="Noto Sans Symbols"/>
              <a:buAutoNum type="arabicPeriod"/>
            </a:pPr>
            <a:r>
              <a:rPr b="0" i="0" lang="en-CA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What financial decisions will you be faced with in the next 5 years?</a:t>
            </a:r>
            <a:endParaRPr b="0" i="0" sz="26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57200" y="320040"/>
            <a:ext cx="7239000" cy="670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3800"/>
              <a:buFont typeface="Trebuchet MS"/>
              <a:buNone/>
            </a:pPr>
            <a:r>
              <a:rPr b="1" i="0" lang="en-CA" sz="38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FINANCIAL RESPONSIBILITY</a:t>
            </a:r>
            <a:endParaRPr b="1" i="0" sz="3800" u="none" cap="none" strike="noStrik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1430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98"/>
              <a:buFont typeface="Noto Sans Symbols"/>
              <a:buNone/>
            </a:pPr>
            <a:r>
              <a:rPr b="0" i="0" lang="en-CA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What does it mean to be financially responsible?</a:t>
            </a:r>
            <a:endParaRPr b="0" i="0" sz="26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3" name="Shape 73"/>
          <p:cNvSpPr txBox="1"/>
          <p:nvPr/>
        </p:nvSpPr>
        <p:spPr>
          <a:xfrm>
            <a:off x="685800" y="1905000"/>
            <a:ext cx="5867400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Basic Answer: Living within your means; spending less than you make.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4" name="Shape 74"/>
          <p:cNvSpPr txBox="1"/>
          <p:nvPr/>
        </p:nvSpPr>
        <p:spPr>
          <a:xfrm>
            <a:off x="678873" y="3137595"/>
            <a:ext cx="7086600" cy="3046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The financially responsible person will follow these steps: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AutoNum type="arabicPeriod"/>
            </a:pPr>
            <a:r>
              <a:rPr lang="en-CA"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Acting in your own best interests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AutoNum type="arabicPeriod"/>
            </a:pPr>
            <a:r>
              <a:rPr lang="en-CA"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Paying yourself first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AutoNum type="arabicPeriod"/>
            </a:pPr>
            <a:r>
              <a:rPr lang="en-CA"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Have an emergency fund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AutoNum type="arabicPeriod"/>
            </a:pPr>
            <a:r>
              <a:rPr lang="en-CA"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Don’t worry about keeping up with the Joneses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AutoNum type="arabicPeriod"/>
            </a:pPr>
            <a:r>
              <a:rPr lang="en-CA"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Budgeting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AutoNum type="arabicPeriod"/>
            </a:pPr>
            <a:r>
              <a:rPr lang="en-CA"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Managing credit cards and debt wisely</a:t>
            </a:r>
            <a:endParaRPr sz="2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457200" y="320040"/>
            <a:ext cx="7239000" cy="7467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3800"/>
              <a:buFont typeface="Trebuchet MS"/>
              <a:buNone/>
            </a:pPr>
            <a:r>
              <a:rPr b="1" i="0" lang="en-CA" sz="38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THINK-PAIR-SHARE</a:t>
            </a:r>
            <a:endParaRPr b="1" i="0" sz="3800" u="none" cap="none" strike="noStrik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457200" y="1143000"/>
            <a:ext cx="7239000" cy="4846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None/>
            </a:pPr>
            <a:r>
              <a:rPr b="0" i="0" lang="en-CA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What was the last big purchase you made?</a:t>
            </a:r>
            <a:endParaRPr/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None/>
            </a:pPr>
            <a:r>
              <a:rPr b="0" i="0" lang="en-CA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What was the purchase?</a:t>
            </a:r>
            <a:endParaRPr/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None/>
            </a:pPr>
            <a:r>
              <a:rPr b="0" i="0" lang="en-CA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What decision and research went into it?</a:t>
            </a:r>
            <a:endParaRPr/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1600"/>
              </a:spcAft>
              <a:buClr>
                <a:schemeClr val="dk2"/>
              </a:buClr>
              <a:buSzPts val="1898"/>
              <a:buFont typeface="Noto Sans Symbols"/>
              <a:buNone/>
            </a:pPr>
            <a:r>
              <a:rPr b="0" i="0" lang="en-CA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Are you still happy with the purchase?</a:t>
            </a:r>
            <a:endParaRPr b="0" i="0" sz="26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457200" y="320040"/>
            <a:ext cx="7239000" cy="670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3420"/>
              <a:buFont typeface="Trebuchet MS"/>
              <a:buNone/>
            </a:pPr>
            <a:r>
              <a:rPr b="1" i="0" lang="en-CA" sz="342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STRATEGIES IN PURCHASE MAKING</a:t>
            </a:r>
            <a:endParaRPr b="1" i="0" sz="3420" u="none" cap="none" strike="noStrik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419100" y="1219200"/>
            <a:ext cx="75438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98"/>
              <a:buFont typeface="Noto Sans Symbols"/>
              <a:buNone/>
            </a:pPr>
            <a:r>
              <a:rPr b="0" i="0" lang="en-CA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What strategies do we use when making the decision to purchase something?</a:t>
            </a:r>
            <a:endParaRPr b="0" i="0" sz="26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7" name="Shape 87"/>
          <p:cNvSpPr txBox="1"/>
          <p:nvPr/>
        </p:nvSpPr>
        <p:spPr>
          <a:xfrm>
            <a:off x="574964" y="2286000"/>
            <a:ext cx="7273636" cy="39703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Cost-Comparison: comparing companies and products: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	Ex: different cell phone plans and carriers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Cost-Benefit Analysis: Weighing the short-term and long-term happiness of a purchase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	Ex: choosing a new video game system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Calculating Future Expenses: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	Ex: Knowing your financial goals and planning out how to 	achieve them over time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Budget: Knowing your income and your expenses allows you to plan out how you will make certain purchases</a:t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	</a:t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457200" y="320040"/>
            <a:ext cx="7239000" cy="8229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3420"/>
              <a:buFont typeface="Trebuchet MS"/>
              <a:buNone/>
            </a:pPr>
            <a:r>
              <a:rPr b="1" i="0" lang="en-CA" sz="342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STRATEGIES IN PURCHASE MAKING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0" lang="en-CA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Brand Comparison: should you pay more for a well-known brand, or buy the generic?</a:t>
            </a:r>
            <a:endParaRPr/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None/>
            </a:pPr>
            <a:r>
              <a:rPr b="0" i="0" lang="en-CA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	Herschel backpack vs. Generic one from 	Staples or Walmart</a:t>
            </a:r>
            <a:endParaRPr/>
          </a:p>
          <a:p>
            <a:pPr indent="-153797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0" lang="en-CA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Use cash or credit: Pay it off right away or pay it at a later date plus interest</a:t>
            </a:r>
            <a:endParaRPr/>
          </a:p>
          <a:p>
            <a:pPr indent="-153797" lvl="0" marL="274320" marR="0" rtl="0" algn="l">
              <a:spcBef>
                <a:spcPts val="600"/>
              </a:spcBef>
              <a:spcAft>
                <a:spcPts val="1600"/>
              </a:spcAft>
              <a:buClr>
                <a:schemeClr val="dk2"/>
              </a:buClr>
              <a:buSzPts val="1898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ctrTitle"/>
          </p:nvPr>
        </p:nvSpPr>
        <p:spPr>
          <a:xfrm>
            <a:off x="512700" y="2524400"/>
            <a:ext cx="8118600" cy="203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4200"/>
              <a:buFont typeface="Trebuchet MS"/>
              <a:buNone/>
            </a:pPr>
            <a:r>
              <a:rPr b="1" i="0" lang="en-CA" sz="4200" u="none" cap="none" strike="noStrike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rPr>
              <a:t>NEEDS VS WANTS</a:t>
            </a:r>
            <a:endParaRPr b="1" i="0" sz="4200" u="none" cap="none" strike="noStrike">
              <a:solidFill>
                <a:srgbClr val="FEF7F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9" name="Shape 99"/>
          <p:cNvSpPr txBox="1"/>
          <p:nvPr>
            <p:ph idx="1" type="subTitle"/>
          </p:nvPr>
        </p:nvSpPr>
        <p:spPr>
          <a:xfrm>
            <a:off x="512700" y="5120852"/>
            <a:ext cx="81186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6"/>
              <a:buFont typeface="Noto Sans Symbols"/>
              <a:buNone/>
            </a:pPr>
            <a:r>
              <a:rPr b="0" i="0" lang="en-CA" sz="22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Part II</a:t>
            </a:r>
            <a:endParaRPr b="0" i="0" sz="2200" u="none" cap="none" strike="noStrike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3800"/>
              <a:buFont typeface="Trebuchet MS"/>
              <a:buNone/>
            </a:pPr>
            <a:r>
              <a:rPr b="1" i="0" lang="en-CA" sz="38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NEEDS VS. WANTS</a:t>
            </a:r>
            <a:endParaRPr b="1" i="0" sz="3800" u="none" cap="none" strike="noStrik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0" lang="en-CA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Needs</a:t>
            </a:r>
            <a:endParaRPr/>
          </a:p>
          <a:p>
            <a:pPr indent="-228600" lvl="1" marL="521208" marR="0" rtl="0" algn="l">
              <a:spcBef>
                <a:spcPts val="500"/>
              </a:spcBef>
              <a:spcAft>
                <a:spcPts val="0"/>
              </a:spcAft>
              <a:buClr>
                <a:srgbClr val="434343"/>
              </a:buClr>
              <a:buSzPts val="1840"/>
              <a:buFont typeface="Noto Sans Symbols"/>
              <a:buChar char="◼"/>
            </a:pPr>
            <a:r>
              <a:rPr b="0" i="0" lang="en-CA" sz="2300" u="none" cap="none" strike="noStrike">
                <a:solidFill>
                  <a:srgbClr val="434343"/>
                </a:solidFill>
                <a:latin typeface="Trebuchet MS"/>
                <a:ea typeface="Trebuchet MS"/>
                <a:cs typeface="Trebuchet MS"/>
                <a:sym typeface="Trebuchet MS"/>
              </a:rPr>
              <a:t>A necessity, something required, something essential for life</a:t>
            </a:r>
            <a:endParaRPr b="0" i="0" sz="2300" u="none" cap="none" strike="noStrike">
              <a:solidFill>
                <a:srgbClr val="434343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0" lang="en-CA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Wants</a:t>
            </a:r>
            <a:endParaRPr/>
          </a:p>
          <a:p>
            <a:pPr indent="-228600" lvl="1" marL="521208" marR="0" rtl="0" algn="l">
              <a:spcBef>
                <a:spcPts val="500"/>
              </a:spcBef>
              <a:spcAft>
                <a:spcPts val="1600"/>
              </a:spcAft>
              <a:buClr>
                <a:srgbClr val="434343"/>
              </a:buClr>
              <a:buSzPts val="1840"/>
              <a:buFont typeface="Noto Sans Symbols"/>
              <a:buChar char="◼"/>
            </a:pPr>
            <a:r>
              <a:rPr b="0" i="0" lang="en-CA" sz="2300" u="none" cap="none" strike="noStrike">
                <a:solidFill>
                  <a:srgbClr val="434343"/>
                </a:solidFill>
                <a:latin typeface="Trebuchet MS"/>
                <a:ea typeface="Trebuchet MS"/>
                <a:cs typeface="Trebuchet MS"/>
                <a:sym typeface="Trebuchet MS"/>
              </a:rPr>
              <a:t>A desire, something wished for, something non-essential</a:t>
            </a:r>
            <a:endParaRPr b="0" i="0" sz="2300" u="none" cap="none" strike="noStrike">
              <a:solidFill>
                <a:srgbClr val="434343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3800"/>
              <a:buFont typeface="Trebuchet MS"/>
              <a:buNone/>
            </a:pPr>
            <a:r>
              <a:rPr b="1" i="0" lang="en-CA" sz="38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NEEDS VS. WANTS</a:t>
            </a:r>
            <a:endParaRPr b="1" i="0" sz="3800" u="none" cap="none" strike="noStrik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0" lang="en-CA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Complete the Needs vs. Wants Graph. In the column N/W </a:t>
            </a:r>
            <a:r>
              <a:rPr lang="en-CA"/>
              <a:t>decide whether or not the item is a Need (N) or a Want (W).</a:t>
            </a:r>
            <a:endParaRPr/>
          </a:p>
          <a:p>
            <a:pPr indent="-228600" lvl="1" marL="521208" marR="0" rtl="0" algn="l">
              <a:spcBef>
                <a:spcPts val="0"/>
              </a:spcBef>
              <a:spcAft>
                <a:spcPts val="0"/>
              </a:spcAft>
              <a:buSzPts val="1840"/>
              <a:buChar char="◼"/>
            </a:pPr>
            <a:r>
              <a:rPr lang="en-CA"/>
              <a:t>(Leave the rating column for now)</a:t>
            </a:r>
            <a:endParaRPr/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0" lang="en-CA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Share with a neighbour</a:t>
            </a:r>
            <a:endParaRPr/>
          </a:p>
          <a:p>
            <a:pPr indent="-274320" lvl="0" marL="274320" marR="0" rtl="0" algn="l">
              <a:spcBef>
                <a:spcPts val="600"/>
              </a:spcBef>
              <a:spcAft>
                <a:spcPts val="160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0" lang="en-CA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Be prepared to share your reasoning with the class</a:t>
            </a:r>
            <a:endParaRPr b="0" i="0" sz="26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457200" y="320040"/>
            <a:ext cx="7239000" cy="7467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3800"/>
              <a:buFont typeface="Trebuchet MS"/>
              <a:buNone/>
            </a:pPr>
            <a:r>
              <a:rPr b="1" i="0" lang="en-CA" sz="38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1-2-3 PRIORITY SYSTEM</a:t>
            </a:r>
            <a:endParaRPr b="1" i="0" sz="3800" u="none" cap="none" strike="noStrik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457200" y="1219200"/>
            <a:ext cx="7239000" cy="52365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AutoNum type="arabicPeriod"/>
            </a:pPr>
            <a:r>
              <a:rPr b="1" i="0" lang="en-CA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Items that are essential for healthy living </a:t>
            </a:r>
            <a:r>
              <a:rPr b="0" i="0" lang="en-CA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(e.g. basic food, clothing, shelter, etc.)</a:t>
            </a:r>
            <a:endParaRPr/>
          </a:p>
          <a:p>
            <a:pPr indent="-514350" lvl="0" marL="51435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AutoNum type="arabicPeriod"/>
            </a:pPr>
            <a:r>
              <a:rPr b="1" i="0" lang="en-CA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Items that are not essential but important </a:t>
            </a:r>
            <a:r>
              <a:rPr b="0" i="0" lang="en-CA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(e.g. a bicycle or transit pass, </a:t>
            </a:r>
            <a:r>
              <a:rPr lang="en-CA"/>
              <a:t>cellphone</a:t>
            </a:r>
            <a:r>
              <a:rPr b="0" i="0" lang="en-CA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, education, etc.)</a:t>
            </a:r>
            <a:endParaRPr/>
          </a:p>
          <a:p>
            <a:pPr indent="-514350" lvl="0" marL="51435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AutoNum type="arabicPeriod"/>
            </a:pPr>
            <a:r>
              <a:rPr b="1" i="0" lang="en-CA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Items that are not essential and not important </a:t>
            </a:r>
            <a:r>
              <a:rPr b="0" i="0" lang="en-CA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(e.g. popcorn at the movies, new phon</a:t>
            </a:r>
            <a:r>
              <a:rPr lang="en-CA"/>
              <a:t>e case</a:t>
            </a:r>
            <a:r>
              <a:rPr b="0" i="0" lang="en-CA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, video games, etc.)</a:t>
            </a:r>
            <a:endParaRPr/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None/>
            </a:pPr>
            <a:r>
              <a:rPr b="1" i="0" lang="en-CA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Priorities</a:t>
            </a:r>
            <a:r>
              <a:rPr b="0" i="0" lang="en-CA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can show how important a variety of things are, while needs and wants only place items into one of two fixed categories.</a:t>
            </a:r>
            <a:endParaRPr/>
          </a:p>
          <a:p>
            <a:pPr indent="0" lvl="0" marL="0" marR="0" rtl="0" algn="l">
              <a:spcBef>
                <a:spcPts val="600"/>
              </a:spcBef>
              <a:spcAft>
                <a:spcPts val="1600"/>
              </a:spcAft>
              <a:buClr>
                <a:schemeClr val="dk2"/>
              </a:buClr>
              <a:buSzPts val="1898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