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Proxima Nova"/>
      <p:regular r:id="rId17"/>
      <p:bold r:id="rId18"/>
      <p:italic r:id="rId19"/>
      <p:boldItalic r:id="rId20"/>
    </p:embeddedFont>
    <p:embeddedFont>
      <p:font typeface="Alfa Slab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ProximaNova-bold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AlfaSlabOne-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ProximaNova-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ProximaNova-italic.fntdata"/><Relationship Id="rId6" Type="http://schemas.openxmlformats.org/officeDocument/2006/relationships/slide" Target="slides/slide2.xml"/><Relationship Id="rId18" Type="http://schemas.openxmlformats.org/officeDocument/2006/relationships/font" Target="fonts/ProximaNova-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4278300" y="2751163"/>
            <a:ext cx="587400" cy="0"/>
          </a:xfrm>
          <a:prstGeom prst="straightConnector1">
            <a:avLst/>
          </a:prstGeom>
          <a:noFill/>
          <a:ln cap="flat" cmpd="sng" w="76200">
            <a:solidFill>
              <a:schemeClr val="dk1"/>
            </a:solidFill>
            <a:prstDash val="solid"/>
            <a:round/>
            <a:headEnd len="med" w="med" type="none"/>
            <a:tailEnd len="med" w="med" type="none"/>
          </a:ln>
        </p:spPr>
      </p:cxnSp>
      <p:sp>
        <p:nvSpPr>
          <p:cNvPr id="11" name="Shape 11"/>
          <p:cNvSpPr txBox="1"/>
          <p:nvPr>
            <p:ph type="ctrTitle"/>
          </p:nvPr>
        </p:nvSpPr>
        <p:spPr>
          <a:xfrm>
            <a:off x="311700" y="595975"/>
            <a:ext cx="8520600" cy="1957800"/>
          </a:xfrm>
          <a:prstGeom prst="rect">
            <a:avLst/>
          </a:prstGeom>
        </p:spPr>
        <p:txBody>
          <a:bodyPr anchorCtr="0" anchor="b" bIns="91425" lIns="91425" rIns="91425" wrap="square"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2" name="Shape 12"/>
          <p:cNvSpPr txBox="1"/>
          <p:nvPr>
            <p:ph idx="1" type="subTitle"/>
          </p:nvPr>
        </p:nvSpPr>
        <p:spPr>
          <a:xfrm>
            <a:off x="311700" y="3165823"/>
            <a:ext cx="8520600" cy="7335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167925"/>
            <a:ext cx="8520600" cy="1980000"/>
          </a:xfrm>
          <a:prstGeom prst="rect">
            <a:avLst/>
          </a:prstGeom>
        </p:spPr>
        <p:txBody>
          <a:bodyPr anchorCtr="0" anchor="ctr" bIns="91425" lIns="91425" rIns="91425" wrap="square" tIns="91425"/>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p:txBody>
      </p:sp>
      <p:sp>
        <p:nvSpPr>
          <p:cNvPr id="48" name="Shape 48"/>
          <p:cNvSpPr txBox="1"/>
          <p:nvPr>
            <p:ph idx="1" type="body"/>
          </p:nvPr>
        </p:nvSpPr>
        <p:spPr>
          <a:xfrm>
            <a:off x="311700" y="3224250"/>
            <a:ext cx="8520600" cy="10716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311700" y="2480550"/>
            <a:ext cx="8114400" cy="2445900"/>
          </a:xfrm>
          <a:prstGeom prst="rect">
            <a:avLst/>
          </a:prstGeom>
        </p:spPr>
        <p:txBody>
          <a:bodyPr anchorCtr="0" anchor="b" bIns="91425" lIns="91425" rIns="91425" wrap="square" tIns="91425"/>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6318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1" name="Shape 31"/>
          <p:cNvSpPr txBox="1"/>
          <p:nvPr>
            <p:ph idx="1" type="body"/>
          </p:nvPr>
        </p:nvSpPr>
        <p:spPr>
          <a:xfrm>
            <a:off x="311700" y="1490875"/>
            <a:ext cx="2808000" cy="30780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3"/>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838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9" name="Shape 39"/>
          <p:cNvSpPr txBox="1"/>
          <p:nvPr>
            <p:ph type="title"/>
          </p:nvPr>
        </p:nvSpPr>
        <p:spPr>
          <a:xfrm>
            <a:off x="265500" y="1375599"/>
            <a:ext cx="4045200" cy="1551900"/>
          </a:xfrm>
          <a:prstGeom prst="rect">
            <a:avLst/>
          </a:prstGeom>
        </p:spPr>
        <p:txBody>
          <a:bodyPr anchorCtr="0" anchor="b"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0" name="Shape 40"/>
          <p:cNvSpPr txBox="1"/>
          <p:nvPr>
            <p:ph idx="1" type="subTitle"/>
          </p:nvPr>
        </p:nvSpPr>
        <p:spPr>
          <a:xfrm>
            <a:off x="265500" y="2981125"/>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3725"/>
            <a:ext cx="5998800" cy="598800"/>
          </a:xfrm>
          <a:prstGeom prst="rect">
            <a:avLst/>
          </a:prstGeom>
        </p:spPr>
        <p:txBody>
          <a:bodyPr anchorCtr="0" anchor="ctr" bIns="91425" lIns="91425" rIns="91425" wrap="square" tIns="91425"/>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Proxima Nova"/>
              <a:buChar char="●"/>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595975"/>
            <a:ext cx="8520600" cy="1957800"/>
          </a:xfrm>
          <a:prstGeom prst="rect">
            <a:avLst/>
          </a:prstGeom>
        </p:spPr>
        <p:txBody>
          <a:bodyPr anchorCtr="0" anchor="b" bIns="91425" lIns="91425" rIns="91425" wrap="square" tIns="91425">
            <a:noAutofit/>
          </a:bodyPr>
          <a:lstStyle/>
          <a:p>
            <a:pPr lvl="0">
              <a:spcBef>
                <a:spcPts val="0"/>
              </a:spcBef>
              <a:buNone/>
            </a:pPr>
            <a:r>
              <a:rPr lang="en"/>
              <a:t>Global Trends and the Economy</a:t>
            </a:r>
          </a:p>
        </p:txBody>
      </p:sp>
      <p:sp>
        <p:nvSpPr>
          <p:cNvPr id="57" name="Shape 57"/>
          <p:cNvSpPr txBox="1"/>
          <p:nvPr>
            <p:ph idx="1" type="subTitle"/>
          </p:nvPr>
        </p:nvSpPr>
        <p:spPr>
          <a:xfrm>
            <a:off x="311700" y="3165823"/>
            <a:ext cx="8520600" cy="733500"/>
          </a:xfrm>
          <a:prstGeom prst="rect">
            <a:avLst/>
          </a:prstGeom>
        </p:spPr>
        <p:txBody>
          <a:bodyPr anchorCtr="0" anchor="t" bIns="91425" lIns="91425" rIns="91425" wrap="square" tIns="91425">
            <a:noAutofit/>
          </a:bodyPr>
          <a:lstStyle/>
          <a:p>
            <a:pPr lvl="0">
              <a:spcBef>
                <a:spcPts val="0"/>
              </a:spcBef>
              <a:buNone/>
            </a:pPr>
            <a:r>
              <a:rPr lang="en"/>
              <a:t>CLE 10</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Technology</a:t>
            </a:r>
          </a:p>
        </p:txBody>
      </p:sp>
      <p:sp>
        <p:nvSpPr>
          <p:cNvPr id="111" name="Shape 11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solidFill>
                  <a:srgbClr val="282F2F"/>
                </a:solidFill>
                <a:highlight>
                  <a:srgbClr val="FFFFFF"/>
                </a:highlight>
                <a:latin typeface="Georgia"/>
                <a:ea typeface="Georgia"/>
                <a:cs typeface="Georgia"/>
                <a:sym typeface="Georgia"/>
              </a:rPr>
              <a:t>One of the many emerging technologies worthy of mention is robotics. Japan is expecting one in three of its population to be over the age of 65 by 2030, and one in five to be over 75, creating a major requirement for the care of the elderly. Not surprisingly then, Japan is on the leading edge of using robots in service roles. A hotel opened in Japan in 2015 with lifelike robots, called actroids, serving as the check-in staff. Aid assistance in nursing facilities is on the horizon, meaning many of the entry-level jobs in those areas will become obsolete.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Inflation</a:t>
            </a:r>
          </a:p>
        </p:txBody>
      </p:sp>
      <p:sp>
        <p:nvSpPr>
          <p:cNvPr id="117" name="Shape 11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Clr>
                <a:srgbClr val="000000"/>
              </a:buClr>
              <a:buSzPct val="100000"/>
            </a:pPr>
            <a:r>
              <a:rPr lang="en">
                <a:solidFill>
                  <a:srgbClr val="000000"/>
                </a:solidFill>
              </a:rPr>
              <a:t>Price of oil America vs. Canada vs. world</a:t>
            </a:r>
          </a:p>
          <a:p>
            <a:pPr indent="-342900" lvl="0" marL="457200" rtl="0">
              <a:spcBef>
                <a:spcPts val="0"/>
              </a:spcBef>
              <a:spcAft>
                <a:spcPts val="0"/>
              </a:spcAft>
              <a:buClr>
                <a:srgbClr val="000000"/>
              </a:buClr>
              <a:buSzPct val="100000"/>
            </a:pPr>
            <a:r>
              <a:rPr lang="en">
                <a:solidFill>
                  <a:srgbClr val="000000"/>
                </a:solidFill>
              </a:rPr>
              <a:t>Housing prices in Lower Mainland vs. median income</a:t>
            </a:r>
          </a:p>
          <a:p>
            <a:pPr indent="-342900" lvl="0" marL="457200">
              <a:spcBef>
                <a:spcPts val="0"/>
              </a:spcBef>
              <a:buSzPct val="100000"/>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3" name="Shape 12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What is a Global Trend?</a:t>
            </a:r>
          </a:p>
        </p:txBody>
      </p:sp>
      <p:sp>
        <p:nvSpPr>
          <p:cNvPr id="63" name="Shape 6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81000" lvl="0" marL="457200" rtl="0">
              <a:spcBef>
                <a:spcPts val="0"/>
              </a:spcBef>
              <a:spcAft>
                <a:spcPts val="0"/>
              </a:spcAft>
              <a:buClr>
                <a:srgbClr val="222222"/>
              </a:buClr>
              <a:buSzPct val="100000"/>
            </a:pPr>
            <a:r>
              <a:rPr lang="en" sz="2400">
                <a:solidFill>
                  <a:srgbClr val="222222"/>
                </a:solidFill>
                <a:highlight>
                  <a:srgbClr val="FFFFFF"/>
                </a:highlight>
              </a:rPr>
              <a:t>A general development or change in a situation that affects many countries of the world.</a:t>
            </a:r>
          </a:p>
          <a:p>
            <a:pPr indent="-381000" lvl="1" marL="914400" rtl="0">
              <a:spcBef>
                <a:spcPts val="0"/>
              </a:spcBef>
              <a:spcAft>
                <a:spcPts val="0"/>
              </a:spcAft>
              <a:buClr>
                <a:srgbClr val="222222"/>
              </a:buClr>
              <a:buSzPct val="100000"/>
            </a:pPr>
            <a:r>
              <a:rPr lang="en" sz="2400">
                <a:solidFill>
                  <a:srgbClr val="222222"/>
                </a:solidFill>
                <a:highlight>
                  <a:srgbClr val="FFFFFF"/>
                </a:highlight>
              </a:rPr>
              <a:t>Environment</a:t>
            </a:r>
          </a:p>
          <a:p>
            <a:pPr indent="-381000" lvl="1" marL="914400" rtl="0">
              <a:spcBef>
                <a:spcPts val="0"/>
              </a:spcBef>
              <a:spcAft>
                <a:spcPts val="0"/>
              </a:spcAft>
              <a:buClr>
                <a:srgbClr val="222222"/>
              </a:buClr>
              <a:buSzPct val="100000"/>
            </a:pPr>
            <a:r>
              <a:rPr lang="en" sz="2400">
                <a:solidFill>
                  <a:srgbClr val="222222"/>
                </a:solidFill>
                <a:highlight>
                  <a:srgbClr val="FFFFFF"/>
                </a:highlight>
              </a:rPr>
              <a:t>Government</a:t>
            </a:r>
          </a:p>
          <a:p>
            <a:pPr indent="-381000" lvl="1" marL="914400" rtl="0">
              <a:spcBef>
                <a:spcPts val="0"/>
              </a:spcBef>
              <a:spcAft>
                <a:spcPts val="0"/>
              </a:spcAft>
              <a:buClr>
                <a:srgbClr val="222222"/>
              </a:buClr>
              <a:buSzPct val="100000"/>
            </a:pPr>
            <a:r>
              <a:rPr lang="en" sz="2400">
                <a:solidFill>
                  <a:srgbClr val="222222"/>
                </a:solidFill>
                <a:highlight>
                  <a:srgbClr val="FFFFFF"/>
                </a:highlight>
              </a:rPr>
              <a:t>Technology</a:t>
            </a:r>
          </a:p>
          <a:p>
            <a:pPr indent="-381000" lvl="1" marL="914400">
              <a:spcBef>
                <a:spcPts val="0"/>
              </a:spcBef>
              <a:buClr>
                <a:srgbClr val="222222"/>
              </a:buClr>
              <a:buSzPct val="100000"/>
            </a:pPr>
            <a:r>
              <a:rPr lang="en" sz="2400">
                <a:solidFill>
                  <a:srgbClr val="222222"/>
                </a:solidFill>
                <a:highlight>
                  <a:srgbClr val="FFFFFF"/>
                </a:highlight>
              </a:rPr>
              <a:t>Inflation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Labour Market</a:t>
            </a:r>
          </a:p>
        </p:txBody>
      </p:sp>
      <p:sp>
        <p:nvSpPr>
          <p:cNvPr id="69" name="Shape 6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Proactive vs. Reactive</a:t>
            </a:r>
          </a:p>
        </p:txBody>
      </p:sp>
      <p:sp>
        <p:nvSpPr>
          <p:cNvPr id="75" name="Shape 7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Proactive:</a:t>
            </a:r>
          </a:p>
          <a:p>
            <a:pPr lvl="0">
              <a:spcBef>
                <a:spcPts val="0"/>
              </a:spcBef>
              <a:buNone/>
            </a:pPr>
            <a:r>
              <a:t/>
            </a:r>
            <a:endParaRPr/>
          </a:p>
          <a:p>
            <a:pPr lvl="0">
              <a:spcBef>
                <a:spcPts val="0"/>
              </a:spcBef>
              <a:buNone/>
            </a:pPr>
            <a:r>
              <a:rPr lang="en"/>
              <a:t>Reactive: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Environment</a:t>
            </a:r>
          </a:p>
        </p:txBody>
      </p:sp>
      <p:sp>
        <p:nvSpPr>
          <p:cNvPr id="81" name="Shape 8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ct val="100000"/>
            </a:pPr>
            <a:r>
              <a:rPr lang="en"/>
              <a:t>The environment is changing</a:t>
            </a:r>
          </a:p>
          <a:p>
            <a:pPr indent="-342900" lvl="0" marL="457200" rtl="0">
              <a:spcBef>
                <a:spcPts val="0"/>
              </a:spcBef>
              <a:spcAft>
                <a:spcPts val="0"/>
              </a:spcAft>
              <a:buSzPct val="100000"/>
            </a:pPr>
            <a:r>
              <a:rPr lang="en"/>
              <a:t>There are some way we can predict this, such as global warming</a:t>
            </a:r>
          </a:p>
          <a:p>
            <a:pPr indent="-342900" lvl="0" marL="457200">
              <a:spcBef>
                <a:spcPts val="0"/>
              </a:spcBef>
              <a:buSzPct val="100000"/>
            </a:pPr>
            <a:r>
              <a:rPr lang="en"/>
              <a:t>And there are some ways that can catch us off guard, such as natural disasters (earthquakes, tsunamis, etc.)</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Environment</a:t>
            </a:r>
          </a:p>
        </p:txBody>
      </p:sp>
      <p:sp>
        <p:nvSpPr>
          <p:cNvPr id="87" name="Shape 87"/>
          <p:cNvSpPr txBox="1"/>
          <p:nvPr>
            <p:ph idx="1" type="body"/>
          </p:nvPr>
        </p:nvSpPr>
        <p:spPr>
          <a:xfrm>
            <a:off x="311700" y="1017725"/>
            <a:ext cx="8520600" cy="3835200"/>
          </a:xfrm>
          <a:prstGeom prst="rect">
            <a:avLst/>
          </a:prstGeom>
        </p:spPr>
        <p:txBody>
          <a:bodyPr anchorCtr="0" anchor="t" bIns="91425" lIns="91425" rIns="91425" wrap="square" tIns="91425">
            <a:noAutofit/>
          </a:bodyPr>
          <a:lstStyle/>
          <a:p>
            <a:pPr indent="-342900" lvl="0" marL="457200" rtl="0">
              <a:lnSpc>
                <a:spcPct val="100000"/>
              </a:lnSpc>
              <a:spcBef>
                <a:spcPts val="2100"/>
              </a:spcBef>
              <a:spcAft>
                <a:spcPts val="0"/>
              </a:spcAft>
              <a:buClr>
                <a:srgbClr val="000000"/>
              </a:buClr>
              <a:buSzPct val="100000"/>
              <a:buFont typeface="Georgia"/>
            </a:pPr>
            <a:r>
              <a:rPr lang="en">
                <a:solidFill>
                  <a:srgbClr val="000000"/>
                </a:solidFill>
                <a:highlight>
                  <a:srgbClr val="FFFFFF"/>
                </a:highlight>
                <a:latin typeface="Georgia"/>
                <a:ea typeface="Georgia"/>
                <a:cs typeface="Georgia"/>
                <a:sym typeface="Georgia"/>
              </a:rPr>
              <a:t>Climate change will have a strong economic impact in the future. </a:t>
            </a:r>
          </a:p>
          <a:p>
            <a:pPr indent="-342900" lvl="0" marL="457200" rtl="0">
              <a:lnSpc>
                <a:spcPct val="100000"/>
              </a:lnSpc>
              <a:spcBef>
                <a:spcPts val="0"/>
              </a:spcBef>
              <a:spcAft>
                <a:spcPts val="0"/>
              </a:spcAft>
              <a:buClr>
                <a:srgbClr val="000000"/>
              </a:buClr>
              <a:buSzPct val="100000"/>
              <a:buFont typeface="Georgia"/>
            </a:pPr>
            <a:r>
              <a:rPr lang="en">
                <a:solidFill>
                  <a:srgbClr val="000000"/>
                </a:solidFill>
                <a:highlight>
                  <a:srgbClr val="FFFFFF"/>
                </a:highlight>
                <a:latin typeface="Georgia"/>
                <a:ea typeface="Georgia"/>
                <a:cs typeface="Georgia"/>
                <a:sym typeface="Georgia"/>
              </a:rPr>
              <a:t>The OECD anticipates that by 2050, more than 40% of the world’s population will live under severe water stress, resulting in floods or drought that, combined, can put the economic value of assets at risk at record highs.</a:t>
            </a:r>
          </a:p>
          <a:p>
            <a:pPr indent="-342900" lvl="0" marL="457200" rtl="0">
              <a:lnSpc>
                <a:spcPct val="100000"/>
              </a:lnSpc>
              <a:spcBef>
                <a:spcPts val="0"/>
              </a:spcBef>
              <a:spcAft>
                <a:spcPts val="0"/>
              </a:spcAft>
              <a:buClr>
                <a:srgbClr val="000000"/>
              </a:buClr>
              <a:buSzPct val="100000"/>
              <a:buFont typeface="Georgia"/>
            </a:pPr>
            <a:r>
              <a:rPr lang="en">
                <a:solidFill>
                  <a:srgbClr val="000000"/>
                </a:solidFill>
                <a:highlight>
                  <a:srgbClr val="FFFFFF"/>
                </a:highlight>
                <a:latin typeface="Georgia"/>
                <a:ea typeface="Georgia"/>
                <a:cs typeface="Georgia"/>
                <a:sym typeface="Georgia"/>
              </a:rPr>
              <a:t>Becoming efficient with resources is socially responsible and cost beneficial. </a:t>
            </a:r>
          </a:p>
          <a:p>
            <a:pPr indent="-342900" lvl="0" marL="457200" rtl="0">
              <a:lnSpc>
                <a:spcPct val="100000"/>
              </a:lnSpc>
              <a:spcBef>
                <a:spcPts val="0"/>
              </a:spcBef>
              <a:spcAft>
                <a:spcPts val="0"/>
              </a:spcAft>
              <a:buClr>
                <a:srgbClr val="000000"/>
              </a:buClr>
              <a:buSzPct val="100000"/>
              <a:buFont typeface="Georgia"/>
            </a:pPr>
            <a:r>
              <a:rPr lang="en">
                <a:solidFill>
                  <a:srgbClr val="000000"/>
                </a:solidFill>
                <a:highlight>
                  <a:srgbClr val="FFFFFF"/>
                </a:highlight>
                <a:latin typeface="Georgia"/>
                <a:ea typeface="Georgia"/>
                <a:cs typeface="Georgia"/>
                <a:sym typeface="Georgia"/>
              </a:rPr>
              <a:t>Organizations need to adapt to increasing regulations controlling energy efficiency, waste, water leakage, urban congestion, transportation efficiency, land degradation, freight impact, and other factors. </a:t>
            </a:r>
          </a:p>
          <a:p>
            <a:pPr indent="-342900" lvl="0" marL="457200" rtl="0">
              <a:lnSpc>
                <a:spcPct val="100000"/>
              </a:lnSpc>
              <a:spcBef>
                <a:spcPts val="0"/>
              </a:spcBef>
              <a:spcAft>
                <a:spcPts val="2100"/>
              </a:spcAft>
              <a:buClr>
                <a:srgbClr val="000000"/>
              </a:buClr>
              <a:buSzPct val="100000"/>
              <a:buFont typeface="Georgia"/>
            </a:pPr>
            <a:r>
              <a:rPr lang="en">
                <a:solidFill>
                  <a:srgbClr val="000000"/>
                </a:solidFill>
                <a:highlight>
                  <a:srgbClr val="FFFFFF"/>
                </a:highlight>
                <a:latin typeface="Georgia"/>
                <a:ea typeface="Georgia"/>
                <a:cs typeface="Georgia"/>
                <a:sym typeface="Georgia"/>
              </a:rPr>
              <a:t>Allowing employees to work virtually also reduces the need for facilities and helps organizations minimize their carbon footprints.</a:t>
            </a:r>
          </a:p>
          <a:p>
            <a:pPr lvl="0">
              <a:lnSpc>
                <a:spcPct val="100000"/>
              </a:lnSpc>
              <a:spcBef>
                <a:spcPts val="0"/>
              </a:spcBef>
              <a:buNone/>
            </a:pPr>
            <a:r>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Environment</a:t>
            </a:r>
          </a:p>
        </p:txBody>
      </p:sp>
      <p:sp>
        <p:nvSpPr>
          <p:cNvPr id="93" name="Shape 9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buNone/>
            </a:pPr>
            <a:r>
              <a:rPr lang="en">
                <a:solidFill>
                  <a:srgbClr val="000000"/>
                </a:solidFill>
              </a:rPr>
              <a:t>Jobs that have or will be impacted by the changing environment</a:t>
            </a:r>
          </a:p>
          <a:p>
            <a:pPr indent="-342900" lvl="0" marL="457200" rtl="0">
              <a:spcBef>
                <a:spcPts val="0"/>
              </a:spcBef>
              <a:spcAft>
                <a:spcPts val="0"/>
              </a:spcAft>
              <a:buClr>
                <a:srgbClr val="000000"/>
              </a:buClr>
              <a:buSzPct val="100000"/>
            </a:pPr>
            <a:r>
              <a:rPr lang="en">
                <a:solidFill>
                  <a:srgbClr val="000000"/>
                </a:solidFill>
              </a:rPr>
              <a:t>Firefighters, first responders, emergency services</a:t>
            </a:r>
          </a:p>
          <a:p>
            <a:pPr indent="-342900" lvl="0" marL="457200" rtl="0">
              <a:spcBef>
                <a:spcPts val="0"/>
              </a:spcBef>
              <a:spcAft>
                <a:spcPts val="0"/>
              </a:spcAft>
              <a:buClr>
                <a:srgbClr val="000000"/>
              </a:buClr>
              <a:buSzPct val="100000"/>
            </a:pPr>
            <a:r>
              <a:rPr lang="en">
                <a:solidFill>
                  <a:srgbClr val="000000"/>
                </a:solidFill>
              </a:rPr>
              <a:t>Jobs in resources (hydro, LNG, mining, oil, fisheries, forestry, conservation workers)</a:t>
            </a:r>
          </a:p>
          <a:p>
            <a:pPr indent="-342900" lvl="0" marL="457200" rtl="0">
              <a:spcBef>
                <a:spcPts val="0"/>
              </a:spcBef>
              <a:spcAft>
                <a:spcPts val="0"/>
              </a:spcAft>
              <a:buClr>
                <a:srgbClr val="000000"/>
              </a:buClr>
              <a:buSzPct val="100000"/>
            </a:pPr>
            <a:r>
              <a:rPr lang="en">
                <a:solidFill>
                  <a:srgbClr val="000000"/>
                </a:solidFill>
              </a:rPr>
              <a:t>Emergency planning, risk assessment</a:t>
            </a:r>
          </a:p>
          <a:p>
            <a:pPr indent="-342900" lvl="0" marL="457200" rtl="0">
              <a:spcBef>
                <a:spcPts val="0"/>
              </a:spcBef>
              <a:buClr>
                <a:srgbClr val="000000"/>
              </a:buClr>
              <a:buSzPct val="100000"/>
            </a:pPr>
            <a:r>
              <a:rPr lang="en">
                <a:solidFill>
                  <a:srgbClr val="000000"/>
                </a:solidFill>
              </a:rPr>
              <a:t>Urban planning, policy developers, architects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Government</a:t>
            </a:r>
          </a:p>
        </p:txBody>
      </p:sp>
      <p:sp>
        <p:nvSpPr>
          <p:cNvPr id="99" name="Shape 9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Clr>
                <a:srgbClr val="000000"/>
              </a:buClr>
              <a:buSzPct val="100000"/>
            </a:pPr>
            <a:r>
              <a:rPr lang="en">
                <a:solidFill>
                  <a:srgbClr val="000000"/>
                </a:solidFill>
              </a:rPr>
              <a:t>Every time a new government is elected they bring with them new policies and changes, some may be radical, some minor.</a:t>
            </a:r>
          </a:p>
          <a:p>
            <a:pPr indent="-342900" lvl="0" marL="457200" rtl="0">
              <a:spcBef>
                <a:spcPts val="0"/>
              </a:spcBef>
              <a:spcAft>
                <a:spcPts val="0"/>
              </a:spcAft>
              <a:buClr>
                <a:srgbClr val="000000"/>
              </a:buClr>
              <a:buSzPct val="100000"/>
            </a:pPr>
            <a:r>
              <a:rPr lang="en">
                <a:solidFill>
                  <a:srgbClr val="000000"/>
                </a:solidFill>
              </a:rPr>
              <a:t>Examples:</a:t>
            </a:r>
          </a:p>
          <a:p>
            <a:pPr indent="-342900" lvl="1" marL="914400" rtl="0">
              <a:spcBef>
                <a:spcPts val="0"/>
              </a:spcBef>
              <a:spcAft>
                <a:spcPts val="0"/>
              </a:spcAft>
              <a:buClr>
                <a:srgbClr val="000000"/>
              </a:buClr>
              <a:buSzPct val="100000"/>
            </a:pPr>
            <a:r>
              <a:rPr lang="en" sz="1800">
                <a:solidFill>
                  <a:srgbClr val="000000"/>
                </a:solidFill>
              </a:rPr>
              <a:t>Justin Trudeau and the Liberal Government</a:t>
            </a:r>
          </a:p>
          <a:p>
            <a:pPr indent="-342900" lvl="1" marL="914400" rtl="0">
              <a:spcBef>
                <a:spcPts val="0"/>
              </a:spcBef>
              <a:spcAft>
                <a:spcPts val="0"/>
              </a:spcAft>
              <a:buClr>
                <a:srgbClr val="000000"/>
              </a:buClr>
              <a:buSzPct val="100000"/>
            </a:pPr>
            <a:r>
              <a:rPr lang="en" sz="1800">
                <a:solidFill>
                  <a:srgbClr val="000000"/>
                </a:solidFill>
              </a:rPr>
              <a:t>Trump and the American/Canadian NAFTA</a:t>
            </a:r>
          </a:p>
          <a:p>
            <a:pPr indent="-342900" lvl="1" marL="914400" rtl="0">
              <a:spcBef>
                <a:spcPts val="0"/>
              </a:spcBef>
              <a:buClr>
                <a:srgbClr val="000000"/>
              </a:buClr>
              <a:buSzPct val="100000"/>
            </a:pPr>
            <a:r>
              <a:rPr lang="en" sz="1800">
                <a:solidFill>
                  <a:srgbClr val="000000"/>
                </a:solidFill>
              </a:rPr>
              <a:t>Our new NDP/Green coalition government in BC</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Technology</a:t>
            </a:r>
          </a:p>
        </p:txBody>
      </p:sp>
      <p:sp>
        <p:nvSpPr>
          <p:cNvPr id="105" name="Shape 10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Clr>
                <a:srgbClr val="000000"/>
              </a:buClr>
              <a:buSzPct val="100000"/>
            </a:pPr>
            <a:r>
              <a:rPr lang="en">
                <a:solidFill>
                  <a:srgbClr val="000000"/>
                </a:solidFill>
              </a:rPr>
              <a:t>Emergence of robotics as a driving economic force</a:t>
            </a:r>
          </a:p>
          <a:p>
            <a:pPr indent="-342900" lvl="0" marL="457200" rtl="0">
              <a:spcBef>
                <a:spcPts val="0"/>
              </a:spcBef>
              <a:spcAft>
                <a:spcPts val="0"/>
              </a:spcAft>
              <a:buClr>
                <a:srgbClr val="000000"/>
              </a:buClr>
              <a:buSzPct val="100000"/>
            </a:pPr>
            <a:r>
              <a:rPr lang="en">
                <a:solidFill>
                  <a:srgbClr val="000000"/>
                </a:solidFill>
              </a:rPr>
              <a:t>Learning about robotics and coding in school</a:t>
            </a:r>
          </a:p>
          <a:p>
            <a:pPr indent="-342900" lvl="0" marL="457200" rtl="0">
              <a:spcBef>
                <a:spcPts val="0"/>
              </a:spcBef>
              <a:spcAft>
                <a:spcPts val="0"/>
              </a:spcAft>
              <a:buClr>
                <a:srgbClr val="000000"/>
              </a:buClr>
              <a:buSzPct val="100000"/>
            </a:pPr>
            <a:r>
              <a:rPr lang="en">
                <a:solidFill>
                  <a:srgbClr val="000000"/>
                </a:solidFill>
              </a:rPr>
              <a:t>Online shopping squashing retailers</a:t>
            </a:r>
          </a:p>
          <a:p>
            <a:pPr indent="-342900" lvl="1" marL="914400" rtl="0">
              <a:spcBef>
                <a:spcPts val="0"/>
              </a:spcBef>
              <a:spcAft>
                <a:spcPts val="0"/>
              </a:spcAft>
              <a:buClr>
                <a:srgbClr val="000000"/>
              </a:buClr>
              <a:buSzPct val="100000"/>
            </a:pPr>
            <a:r>
              <a:rPr lang="en" sz="1800">
                <a:solidFill>
                  <a:srgbClr val="000000"/>
                </a:solidFill>
              </a:rPr>
              <a:t>Amazon vs Sears, Toys R Us, etc.</a:t>
            </a:r>
          </a:p>
          <a:p>
            <a:pPr indent="-342900" lvl="0" marL="457200" rtl="0">
              <a:spcBef>
                <a:spcPts val="0"/>
              </a:spcBef>
              <a:spcAft>
                <a:spcPts val="0"/>
              </a:spcAft>
              <a:buClr>
                <a:srgbClr val="000000"/>
              </a:buClr>
              <a:buSzPct val="100000"/>
            </a:pPr>
            <a:r>
              <a:rPr lang="en">
                <a:solidFill>
                  <a:srgbClr val="000000"/>
                </a:solidFill>
              </a:rPr>
              <a:t>G</a:t>
            </a:r>
            <a:r>
              <a:rPr lang="en">
                <a:solidFill>
                  <a:srgbClr val="000000"/>
                </a:solidFill>
              </a:rPr>
              <a:t>reen technologies</a:t>
            </a:r>
          </a:p>
          <a:p>
            <a:pPr indent="-342900" lvl="1" marL="914400" rtl="0">
              <a:spcBef>
                <a:spcPts val="0"/>
              </a:spcBef>
              <a:spcAft>
                <a:spcPts val="0"/>
              </a:spcAft>
              <a:buClr>
                <a:srgbClr val="000000"/>
              </a:buClr>
              <a:buSzPct val="100000"/>
            </a:pPr>
            <a:r>
              <a:rPr lang="en" sz="1800">
                <a:solidFill>
                  <a:srgbClr val="000000"/>
                </a:solidFill>
              </a:rPr>
              <a:t>Solar power</a:t>
            </a:r>
          </a:p>
          <a:p>
            <a:pPr indent="-342900" lvl="1" marL="914400" rtl="0">
              <a:spcBef>
                <a:spcPts val="0"/>
              </a:spcBef>
              <a:spcAft>
                <a:spcPts val="0"/>
              </a:spcAft>
              <a:buClr>
                <a:srgbClr val="000000"/>
              </a:buClr>
              <a:buSzPct val="100000"/>
            </a:pPr>
            <a:r>
              <a:rPr lang="en" sz="1800">
                <a:solidFill>
                  <a:srgbClr val="000000"/>
                </a:solidFill>
              </a:rPr>
              <a:t>Wind</a:t>
            </a:r>
          </a:p>
          <a:p>
            <a:pPr indent="-342900" lvl="1" marL="914400" rtl="0">
              <a:spcBef>
                <a:spcPts val="0"/>
              </a:spcBef>
              <a:buClr>
                <a:srgbClr val="000000"/>
              </a:buClr>
              <a:buSzPct val="100000"/>
            </a:pPr>
            <a:r>
              <a:rPr lang="en" sz="1800">
                <a:solidFill>
                  <a:srgbClr val="000000"/>
                </a:solidFill>
              </a:rPr>
              <a:t>Green vehicles</a:t>
            </a: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