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72" r:id="rId4"/>
    <p:sldId id="257" r:id="rId5"/>
    <p:sldId id="270" r:id="rId6"/>
    <p:sldId id="274" r:id="rId7"/>
    <p:sldId id="258" r:id="rId8"/>
    <p:sldId id="271" r:id="rId9"/>
    <p:sldId id="273" r:id="rId10"/>
    <p:sldId id="276" r:id="rId11"/>
    <p:sldId id="277" r:id="rId12"/>
    <p:sldId id="259" r:id="rId13"/>
    <p:sldId id="260" r:id="rId14"/>
    <p:sldId id="278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DF0002-6985-43A2-81A2-1BC510FD63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21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4351-24CB-4223-9477-7C22E6A8BC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A6006-F7C1-4AC2-8230-3A2CE38ADB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61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93CD-18AD-4C38-B607-5139C35C2F1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489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5012A3-6304-4CDF-AEFE-A0986DDD0F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634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85B9D5-CDAA-49DA-9D15-F55CF5761A3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524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E281DC-5120-451B-873C-37C8D2159C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831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61F355-0D4C-45B2-AE62-5FEFF31621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586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E853-5E70-4636-80F9-C42AE73312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93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26C31D-166B-4985-B860-87AE0702394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59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0EC9E1-DC34-4343-A376-8CB7F79C72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8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99CA8A-7B92-4C74-859F-243D7F2231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Job Interview</a:t>
            </a:r>
            <a:endParaRPr lang="en-C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>
              <a:buFont typeface="Wingdings 2" pitchFamily="18" charset="2"/>
              <a:buNone/>
            </a:pPr>
            <a:r>
              <a:rPr lang="en-CA" altLang="en-US" smtClean="0"/>
              <a:t>Career Life Education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Be </a:t>
            </a:r>
            <a:r>
              <a:rPr lang="en-US" b="1" dirty="0"/>
              <a:t>conservative with accessories </a:t>
            </a:r>
            <a:r>
              <a:rPr lang="en-US" dirty="0"/>
              <a:t>like a purse or briefcase.  </a:t>
            </a:r>
            <a:endParaRPr lang="en-CA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In most business settings, </a:t>
            </a:r>
            <a:r>
              <a:rPr lang="en-US" b="1" dirty="0"/>
              <a:t>a backpack looks silly with a suit</a:t>
            </a:r>
            <a:r>
              <a:rPr lang="en-US" dirty="0"/>
              <a:t>, so carry your résumés in a portfolio.</a:t>
            </a:r>
            <a:endParaRPr lang="en-CA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Make sure you </a:t>
            </a:r>
            <a:r>
              <a:rPr lang="en-US" b="1" dirty="0"/>
              <a:t>shower or bath </a:t>
            </a:r>
            <a:r>
              <a:rPr lang="en-US" dirty="0"/>
              <a:t>beforehand – absolutely </a:t>
            </a:r>
            <a:r>
              <a:rPr lang="en-US" b="1" dirty="0"/>
              <a:t>no body </a:t>
            </a:r>
            <a:r>
              <a:rPr lang="en-US" b="1" dirty="0" err="1"/>
              <a:t>odour</a:t>
            </a:r>
            <a:r>
              <a:rPr lang="en-US" b="1" dirty="0"/>
              <a:t>!</a:t>
            </a:r>
            <a:endParaRPr lang="en-CA" b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Good oral hygiene: </a:t>
            </a:r>
            <a:r>
              <a:rPr lang="en-US" dirty="0"/>
              <a:t>brush and floss, clean tongue, fresh breath.</a:t>
            </a:r>
            <a:endParaRPr lang="en-CA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Dress the Part </a:t>
            </a:r>
            <a:r>
              <a:rPr lang="en-CA" dirty="0" err="1" smtClean="0"/>
              <a:t>con’t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Clean hair in a conservative style</a:t>
            </a:r>
            <a:r>
              <a:rPr lang="en-US" dirty="0"/>
              <a:t>. Keep hair off of face and eyes visible. Males keeps your facial hair trimmed and neat.</a:t>
            </a:r>
            <a:endParaRPr lang="en-CA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Clean, well-maintained fingernails. </a:t>
            </a:r>
            <a:r>
              <a:rPr lang="en-US" dirty="0"/>
              <a:t>Males – short; Females – short to medium, clear or pale polish, never chipped.</a:t>
            </a:r>
            <a:endParaRPr lang="en-CA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Fragrance</a:t>
            </a:r>
            <a:r>
              <a:rPr lang="en-US" dirty="0"/>
              <a:t> – be very careful with fragrance, many companies have a no scent policy. Your interviewer may be allergic to perfume/cologne.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Dress the Part </a:t>
            </a:r>
            <a:r>
              <a:rPr lang="en-CA" dirty="0" err="1" smtClean="0"/>
              <a:t>con’t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960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036496" cy="5616624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CA" altLang="en-US" sz="2400" u="sng" dirty="0" smtClean="0"/>
              <a:t>Smile:</a:t>
            </a:r>
            <a:r>
              <a:rPr lang="en-CA" altLang="en-US" sz="2400" dirty="0" smtClean="0"/>
              <a:t>  Approximately 75% of applicants forget to smile</a:t>
            </a:r>
          </a:p>
          <a:p>
            <a:pPr lvl="1">
              <a:lnSpc>
                <a:spcPct val="90000"/>
              </a:lnSpc>
            </a:pPr>
            <a:r>
              <a:rPr lang="en-CA" altLang="en-US" sz="2400" u="sng" dirty="0" smtClean="0"/>
              <a:t>Be Ready to Shake Hands:</a:t>
            </a:r>
            <a:r>
              <a:rPr lang="en-CA" altLang="en-US" sz="2400" dirty="0" smtClean="0"/>
              <a:t> Part of the decision to hire may be based on your response and the sincerity of your grasp.</a:t>
            </a:r>
          </a:p>
          <a:p>
            <a:pPr lvl="1">
              <a:lnSpc>
                <a:spcPct val="90000"/>
              </a:lnSpc>
            </a:pPr>
            <a:r>
              <a:rPr lang="en-CA" altLang="en-US" sz="2400" u="sng" dirty="0" smtClean="0"/>
              <a:t>Maintain Eye Contact:</a:t>
            </a:r>
            <a:r>
              <a:rPr lang="en-CA" altLang="en-US" sz="2400" dirty="0" smtClean="0"/>
              <a:t>  If you don’t many people will feel you are dishonest or you are not dependable. </a:t>
            </a:r>
          </a:p>
          <a:p>
            <a:pPr lvl="1">
              <a:lnSpc>
                <a:spcPct val="90000"/>
              </a:lnSpc>
            </a:pPr>
            <a:r>
              <a:rPr lang="en-CA" altLang="en-US" sz="2400" u="sng" dirty="0" smtClean="0"/>
              <a:t>Be Attentive to Body Language</a:t>
            </a:r>
          </a:p>
          <a:p>
            <a:pPr lvl="1">
              <a:lnSpc>
                <a:spcPct val="90000"/>
              </a:lnSpc>
            </a:pPr>
            <a:r>
              <a:rPr lang="en-CA" altLang="en-US" sz="2400" u="sng" dirty="0" smtClean="0"/>
              <a:t>Consider Each Interview a Challenge</a:t>
            </a:r>
          </a:p>
          <a:p>
            <a:pPr lvl="1">
              <a:lnSpc>
                <a:spcPct val="90000"/>
              </a:lnSpc>
            </a:pPr>
            <a:r>
              <a:rPr lang="en-CA" altLang="en-US" sz="2400" u="sng" dirty="0" smtClean="0"/>
              <a:t>Shut the Door on Your Troubles</a:t>
            </a:r>
          </a:p>
          <a:p>
            <a:pPr lvl="1">
              <a:lnSpc>
                <a:spcPct val="90000"/>
              </a:lnSpc>
            </a:pPr>
            <a:r>
              <a:rPr lang="en-CA" altLang="en-US" sz="2400" u="sng" dirty="0" smtClean="0"/>
              <a:t>Don’t Chew Gum or Bring Coffee </a:t>
            </a:r>
          </a:p>
          <a:p>
            <a:pPr lvl="1">
              <a:lnSpc>
                <a:spcPct val="90000"/>
              </a:lnSpc>
            </a:pPr>
            <a:r>
              <a:rPr lang="en-CA" altLang="en-US" sz="2400" u="sng" dirty="0" smtClean="0"/>
              <a:t>Sit Down When You Are Invited To</a:t>
            </a:r>
            <a:endParaRPr lang="en-CA" altLang="en-US" sz="2400" dirty="0" smtClean="0"/>
          </a:p>
          <a:p>
            <a:pPr lvl="1">
              <a:lnSpc>
                <a:spcPct val="90000"/>
              </a:lnSpc>
            </a:pPr>
            <a:r>
              <a:rPr lang="en-CA" altLang="en-US" sz="2400" u="sng" dirty="0" smtClean="0"/>
              <a:t>Add Enthusiasm to your Voice:</a:t>
            </a:r>
            <a:r>
              <a:rPr lang="en-CA" altLang="en-US" sz="2400" dirty="0" smtClean="0"/>
              <a:t> A voice that keeps attention is one that varies itself in pitch, pace, power and passion.  </a:t>
            </a:r>
            <a:endParaRPr lang="en-CA" altLang="en-US" sz="2400" u="sng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First Impressions</a:t>
            </a:r>
            <a:endParaRPr lang="en-C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1. STOP </a:t>
            </a:r>
            <a:r>
              <a:rPr lang="en-CA" altLang="en-US" sz="2400" b="1" dirty="0" smtClean="0"/>
              <a:t>TALKING: </a:t>
            </a:r>
            <a:r>
              <a:rPr lang="en-CA" altLang="en-US" sz="2400" dirty="0" smtClean="0"/>
              <a:t>you cannot listen if you are talking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2. PUT </a:t>
            </a:r>
            <a:r>
              <a:rPr lang="en-CA" altLang="en-US" sz="2400" b="1" dirty="0" smtClean="0"/>
              <a:t>THE TALKER AT EASE: </a:t>
            </a:r>
            <a:r>
              <a:rPr lang="en-CA" altLang="en-US" sz="2400" dirty="0" smtClean="0"/>
              <a:t>Smile, listen with your eyes, your face, your body and your emotions as well as your ears.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3. INDICATE </a:t>
            </a:r>
            <a:r>
              <a:rPr lang="en-CA" altLang="en-US" sz="2400" b="1" dirty="0" smtClean="0"/>
              <a:t>THAT YOU WANT TO LISTEN: </a:t>
            </a:r>
            <a:r>
              <a:rPr lang="en-CA" altLang="en-US" sz="2400" dirty="0" smtClean="0"/>
              <a:t>look and act interested, listen to understand rather than to reply.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4. REMOVE </a:t>
            </a:r>
            <a:r>
              <a:rPr lang="en-CA" altLang="en-US" sz="2400" b="1" dirty="0" smtClean="0"/>
              <a:t>DISTRACTIONS: </a:t>
            </a:r>
            <a:r>
              <a:rPr lang="en-CA" altLang="en-US" sz="2400" dirty="0" smtClean="0"/>
              <a:t>Do not doodle, tap or shuffle papers.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5. EMPATHIZE</a:t>
            </a:r>
            <a:r>
              <a:rPr lang="en-CA" altLang="en-US" sz="2400" b="1" dirty="0" smtClean="0"/>
              <a:t>: </a:t>
            </a:r>
            <a:r>
              <a:rPr lang="en-CA" altLang="en-US" sz="2400" dirty="0" smtClean="0"/>
              <a:t>Put yourself in the speaker’s place so that you can see their point of view</a:t>
            </a:r>
            <a:r>
              <a:rPr lang="en-CA" altLang="en-US" sz="2400" dirty="0" smtClean="0"/>
              <a:t>.</a:t>
            </a:r>
            <a:endParaRPr lang="en-CA" altLang="en-US" sz="2400" u="sng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CA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Ten Commandments </a:t>
            </a:r>
            <a:br>
              <a:rPr lang="en-CA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CA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of Good 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556792"/>
            <a:ext cx="735516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6. BE PATIENT: </a:t>
            </a:r>
            <a:r>
              <a:rPr lang="en-CA" altLang="en-US" sz="2400" dirty="0" smtClean="0"/>
              <a:t>Allow plenty of time, </a:t>
            </a:r>
            <a:r>
              <a:rPr lang="en-CA" altLang="en-US" sz="2400" i="1" dirty="0" smtClean="0"/>
              <a:t>do not interrupt.</a:t>
            </a:r>
            <a:endParaRPr lang="en-CA" altLang="en-US" sz="2400" u="sng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7. HOLD YOUR TEMPER: </a:t>
            </a:r>
            <a:r>
              <a:rPr lang="en-CA" altLang="en-US" sz="2400" dirty="0" smtClean="0"/>
              <a:t>When you’re angry you often get the wrong meaning.</a:t>
            </a:r>
            <a:endParaRPr lang="en-CA" altLang="en-US" sz="2400" u="sng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8. </a:t>
            </a:r>
            <a:r>
              <a:rPr lang="en-CA" altLang="en-US" sz="2400" b="1" dirty="0" smtClean="0"/>
              <a:t>GO EASY ON CRITICSM AND ARGUMENT: </a:t>
            </a:r>
            <a:r>
              <a:rPr lang="en-CA" altLang="en-US" sz="2400" dirty="0" smtClean="0"/>
              <a:t>The speaker often gets defensive, do not argue, even when you win- you lose.  </a:t>
            </a:r>
            <a:endParaRPr lang="en-CA" altLang="en-US" sz="2400" u="sng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9. ASK QUESTIONS: </a:t>
            </a:r>
            <a:r>
              <a:rPr lang="en-CA" altLang="en-US" sz="2400" dirty="0" smtClean="0"/>
              <a:t>This is encouraging and helps to develop further communication.</a:t>
            </a:r>
            <a:endParaRPr lang="en-CA" altLang="en-US" sz="2400" u="sng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CA" altLang="en-US" sz="2400" b="1" dirty="0" smtClean="0"/>
              <a:t>10. STOP TALKING: </a:t>
            </a:r>
            <a:r>
              <a:rPr lang="en-CA" altLang="en-US" sz="2400" dirty="0" smtClean="0"/>
              <a:t>This is the first and last, because all other commandments depend on it.  </a:t>
            </a:r>
            <a:endParaRPr lang="en-CA" altLang="en-US" sz="2400" u="sng" dirty="0" smtClean="0"/>
          </a:p>
          <a:p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Ten Commandments </a:t>
            </a:r>
            <a:br>
              <a:rPr lang="en-CA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CA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of Good Listening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6469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038436" y="836712"/>
            <a:ext cx="7067128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CA" altLang="en-US" dirty="0" smtClean="0"/>
          </a:p>
          <a:p>
            <a:pPr algn="ctr">
              <a:buFont typeface="Wingdings" pitchFamily="2" charset="2"/>
              <a:buNone/>
            </a:pPr>
            <a:r>
              <a:rPr lang="en-CA" altLang="en-US" sz="3000" dirty="0" smtClean="0"/>
              <a:t>	</a:t>
            </a:r>
            <a:r>
              <a:rPr lang="en-CA" altLang="en-US" sz="3000" dirty="0" smtClean="0">
                <a:latin typeface="Bauhaus 93" pitchFamily="82" charset="0"/>
              </a:rPr>
              <a:t>“People have two ears but only one tongue- A gentle hint that we should listen more than we talk.”</a:t>
            </a:r>
          </a:p>
        </p:txBody>
      </p:sp>
      <p:pic>
        <p:nvPicPr>
          <p:cNvPr id="21508" name="Picture 6" descr="C:\Documents and Settings\sol_m\Local Settings\Temporary Internet Files\Content.IE5\YLW3053L\MP9004484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CA" altLang="en-US" smtClean="0"/>
              <a:t>Preparation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CA" altLang="en-US" smtClean="0"/>
              <a:t>Opening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CA" altLang="en-US" smtClean="0"/>
              <a:t>Investigating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CA" altLang="en-US" smtClean="0"/>
              <a:t>Selling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CA" altLang="en-US" smtClean="0"/>
              <a:t>Handling Objections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CA" altLang="en-US" smtClean="0"/>
              <a:t>Closing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CA" altLang="en-US" smtClean="0"/>
              <a:t>Follow Up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>
                <a:solidFill>
                  <a:schemeClr val="accent1">
                    <a:tint val="83000"/>
                    <a:satMod val="150000"/>
                  </a:schemeClr>
                </a:solidFill>
              </a:rPr>
              <a:t>7 Stages of a Job Interview</a:t>
            </a:r>
          </a:p>
        </p:txBody>
      </p:sp>
      <p:pic>
        <p:nvPicPr>
          <p:cNvPr id="22532" name="Picture 4" descr="C:\Documents and Settings\sol_m\Local Settings\Temporary Internet Files\Content.IE5\FODZLCWE\MP9004485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33718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z="2400" smtClean="0"/>
              <a:t>Know what you are going to wear-prepare the night before.</a:t>
            </a:r>
          </a:p>
          <a:p>
            <a:pPr>
              <a:lnSpc>
                <a:spcPct val="90000"/>
              </a:lnSpc>
            </a:pPr>
            <a:r>
              <a:rPr lang="en-CA" altLang="en-US" sz="2400" smtClean="0"/>
              <a:t>Print out a resume</a:t>
            </a:r>
          </a:p>
          <a:p>
            <a:pPr>
              <a:lnSpc>
                <a:spcPct val="90000"/>
              </a:lnSpc>
            </a:pPr>
            <a:r>
              <a:rPr lang="en-CA" altLang="en-US" sz="2400" smtClean="0"/>
              <a:t>Write down the time, place and name of the person interviewing you.</a:t>
            </a:r>
          </a:p>
          <a:p>
            <a:pPr>
              <a:lnSpc>
                <a:spcPct val="90000"/>
              </a:lnSpc>
            </a:pPr>
            <a:r>
              <a:rPr lang="en-CA" altLang="en-US" sz="2400" smtClean="0"/>
              <a:t>Know your answers to tough questions- rehearse until you feel comfortable with your answers.</a:t>
            </a:r>
          </a:p>
          <a:p>
            <a:pPr>
              <a:lnSpc>
                <a:spcPct val="90000"/>
              </a:lnSpc>
            </a:pPr>
            <a:r>
              <a:rPr lang="en-CA" altLang="en-US" sz="2400" smtClean="0"/>
              <a:t>Prepare some questions for the interviewer.</a:t>
            </a:r>
          </a:p>
          <a:p>
            <a:pPr>
              <a:lnSpc>
                <a:spcPct val="90000"/>
              </a:lnSpc>
            </a:pPr>
            <a:r>
              <a:rPr lang="en-CA" altLang="en-US" sz="2400" smtClean="0"/>
              <a:t>Know how to get there and plan to arrive 10 minutes early.</a:t>
            </a:r>
          </a:p>
          <a:p>
            <a:pPr>
              <a:lnSpc>
                <a:spcPct val="90000"/>
              </a:lnSpc>
            </a:pPr>
            <a:r>
              <a:rPr lang="en-CA" altLang="en-US" sz="2400" smtClean="0"/>
              <a:t>Research the company</a:t>
            </a:r>
          </a:p>
          <a:p>
            <a:pPr>
              <a:lnSpc>
                <a:spcPct val="90000"/>
              </a:lnSpc>
            </a:pPr>
            <a:endParaRPr lang="en-CA" altLang="en-US" sz="240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Arrive 15 minutes early</a:t>
            </a:r>
          </a:p>
          <a:p>
            <a:r>
              <a:rPr lang="en-CA" altLang="en-US" smtClean="0"/>
              <a:t>Introduction (first name and last)</a:t>
            </a:r>
          </a:p>
          <a:p>
            <a:r>
              <a:rPr lang="en-CA" altLang="en-US" smtClean="0"/>
              <a:t>Shake Hands</a:t>
            </a:r>
          </a:p>
          <a:p>
            <a:r>
              <a:rPr lang="en-CA" altLang="en-US" smtClean="0"/>
              <a:t>Smile</a:t>
            </a:r>
          </a:p>
          <a:p>
            <a:r>
              <a:rPr lang="en-CA" altLang="en-US" smtClean="0"/>
              <a:t>Do NOT chew gum.</a:t>
            </a:r>
          </a:p>
          <a:p>
            <a:r>
              <a:rPr lang="en-CA" altLang="en-US" smtClean="0"/>
              <a:t>The interviewer expects you to be a little nervous, but try to relax. 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>
                <a:solidFill>
                  <a:schemeClr val="accent1">
                    <a:tint val="83000"/>
                    <a:satMod val="150000"/>
                  </a:schemeClr>
                </a:solidFill>
              </a:rPr>
              <a:t>Opening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Ask job related questions to get the information you need about the job.</a:t>
            </a:r>
          </a:p>
          <a:p>
            <a:r>
              <a:rPr lang="en-CA" altLang="en-US" smtClean="0"/>
              <a:t>If you don’t understand a question, ask for an explanation.</a:t>
            </a:r>
          </a:p>
          <a:p>
            <a:r>
              <a:rPr lang="en-CA" altLang="en-US" smtClean="0"/>
              <a:t>Do not talk badly about former bosses or other employees you worked with.  </a:t>
            </a:r>
          </a:p>
          <a:p>
            <a:r>
              <a:rPr lang="en-CA" altLang="en-US" smtClean="0"/>
              <a:t>Be honest</a:t>
            </a:r>
          </a:p>
          <a:p>
            <a:endParaRPr lang="en-CA" altLang="en-US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Investigating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Dress the Part</a:t>
            </a:r>
            <a:endParaRPr lang="en-CA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r>
              <a:rPr lang="en-CA" altLang="en-US" smtClean="0"/>
              <a:t>Pages 7-8 in your handout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Sell your self! Make sure that you do not leave the interview without mentioning your skills and strengths.  </a:t>
            </a:r>
          </a:p>
          <a:p>
            <a:r>
              <a:rPr lang="en-CA" altLang="en-US" smtClean="0"/>
              <a:t>You definitely want to talk about how you are an honest, enthusiastic, and competent person. 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>
                <a:solidFill>
                  <a:schemeClr val="accent1">
                    <a:tint val="83000"/>
                    <a:satMod val="150000"/>
                  </a:schemeClr>
                </a:solidFill>
              </a:rPr>
              <a:t>Selling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Overcome any objections by the interviewer to hire you by knowing how to answer difficult questions. 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>
                <a:solidFill>
                  <a:schemeClr val="accent1">
                    <a:tint val="83000"/>
                    <a:satMod val="150000"/>
                  </a:schemeClr>
                </a:solidFill>
              </a:rPr>
              <a:t>Handling Objections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Thank the employer for the interview</a:t>
            </a:r>
          </a:p>
          <a:p>
            <a:r>
              <a:rPr lang="en-CA" altLang="en-US" smtClean="0"/>
              <a:t>State your interest in the position</a:t>
            </a:r>
          </a:p>
          <a:p>
            <a:r>
              <a:rPr lang="en-CA" altLang="en-US" smtClean="0"/>
              <a:t>Ask for a decision date</a:t>
            </a:r>
          </a:p>
          <a:p>
            <a:r>
              <a:rPr lang="en-CA" altLang="en-US" smtClean="0"/>
              <a:t>Shake hands</a:t>
            </a:r>
          </a:p>
          <a:p>
            <a:pPr>
              <a:buFont typeface="Wingdings" pitchFamily="2" charset="2"/>
              <a:buNone/>
            </a:pPr>
            <a:endParaRPr lang="en-CA" altLang="en-US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>
                <a:solidFill>
                  <a:schemeClr val="accent1">
                    <a:tint val="83000"/>
                    <a:satMod val="150000"/>
                  </a:schemeClr>
                </a:solidFill>
              </a:rPr>
              <a:t>Closing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Send a thank you letter/note right away (within 24 hours).</a:t>
            </a:r>
          </a:p>
          <a:p>
            <a:r>
              <a:rPr lang="en-CA" altLang="en-US" smtClean="0"/>
              <a:t>Follow up with any promised calls.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>
                <a:solidFill>
                  <a:schemeClr val="accent1">
                    <a:tint val="83000"/>
                    <a:satMod val="150000"/>
                  </a:schemeClr>
                </a:solidFill>
              </a:rPr>
              <a:t>Follow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paxus.com.au/blog/wp-content/uploads/2015/06/WhatToWear-2i7hl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81375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5472112" cy="5327650"/>
          </a:xfrm>
        </p:spPr>
        <p:txBody>
          <a:bodyPr/>
          <a:lstStyle/>
          <a:p>
            <a:r>
              <a:rPr lang="en-US" altLang="en-US" sz="2400" smtClean="0"/>
              <a:t>A suit and tie (if applicable); A well-fitted, well-styled suit makes you look successful. </a:t>
            </a:r>
            <a:endParaRPr lang="en-CA" altLang="en-US" sz="2400" smtClean="0"/>
          </a:p>
          <a:p>
            <a:r>
              <a:rPr lang="en-US" altLang="en-US" sz="2400" smtClean="0"/>
              <a:t>You could also wear dress pants, a solid coloured sweater with a collared shirt underneath.</a:t>
            </a:r>
            <a:endParaRPr lang="en-CA" altLang="en-US" sz="2400" smtClean="0"/>
          </a:p>
          <a:p>
            <a:r>
              <a:rPr lang="en-US" altLang="en-US" sz="2400" smtClean="0"/>
              <a:t>Wear dress shoes – polished and in good condition. No athletic foot-wear, runners, skate shoes, etc.</a:t>
            </a:r>
            <a:endParaRPr lang="en-CA" altLang="en-US" sz="2400" smtClean="0"/>
          </a:p>
          <a:p>
            <a:r>
              <a:rPr lang="en-US" altLang="en-US" sz="2400" smtClean="0"/>
              <a:t>The colour of your socks should complement your pants and shoes.</a:t>
            </a:r>
            <a:endParaRPr lang="en-CA" altLang="en-US" sz="2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Men</a:t>
            </a:r>
          </a:p>
        </p:txBody>
      </p:sp>
      <p:pic>
        <p:nvPicPr>
          <p:cNvPr id="12292" name="Picture 6" descr="Image result for professional attire for 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r="29375"/>
          <a:stretch>
            <a:fillRect/>
          </a:stretch>
        </p:blipFill>
        <p:spPr bwMode="auto">
          <a:xfrm>
            <a:off x="6084888" y="549275"/>
            <a:ext cx="25765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4752975" cy="45720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A solid </a:t>
            </a:r>
            <a:r>
              <a:rPr lang="en-US" sz="2400" dirty="0" err="1" smtClean="0"/>
              <a:t>coloured</a:t>
            </a:r>
            <a:r>
              <a:rPr lang="en-US" sz="2400" dirty="0" smtClean="0"/>
              <a:t> shirt. When in doubt, wear white. A tee-shirt underneath helps prevent noticeable perspiration. </a:t>
            </a:r>
            <a:endParaRPr lang="en-CA" sz="2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If wearing a tie, make sure it is of conservative </a:t>
            </a:r>
            <a:r>
              <a:rPr lang="en-US" sz="2400" dirty="0" err="1" smtClean="0"/>
              <a:t>colour</a:t>
            </a:r>
            <a:r>
              <a:rPr lang="en-US" sz="2400" dirty="0" smtClean="0"/>
              <a:t>/pattern.</a:t>
            </a:r>
            <a:endParaRPr lang="en-CA" sz="2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Easy on accessories - flashy watches, attention-grabbing eye glass, or other jewelry. </a:t>
            </a:r>
            <a:endParaRPr lang="en-CA" sz="2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Men</a:t>
            </a:r>
            <a:endParaRPr lang="en-CA" dirty="0"/>
          </a:p>
        </p:txBody>
      </p:sp>
      <p:pic>
        <p:nvPicPr>
          <p:cNvPr id="13316" name="Picture 2" descr="Image result for professional attire for 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3794125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6835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4464050" cy="4525962"/>
          </a:xfrm>
        </p:spPr>
        <p:txBody>
          <a:bodyPr/>
          <a:lstStyle/>
          <a:p>
            <a:r>
              <a:rPr lang="en-US" altLang="en-US" sz="2400" smtClean="0"/>
              <a:t>A suit with a skirt or dress pants is the standard interview outfit.</a:t>
            </a:r>
            <a:endParaRPr lang="en-CA" altLang="en-US" sz="2400" smtClean="0"/>
          </a:p>
          <a:p>
            <a:r>
              <a:rPr lang="en-US" altLang="en-US" sz="2400" smtClean="0"/>
              <a:t>Shirt should be conservative style, colour, and fabric. </a:t>
            </a:r>
          </a:p>
          <a:p>
            <a:r>
              <a:rPr lang="en-US" altLang="en-US" sz="2400" smtClean="0"/>
              <a:t>Covered shoulders, a tailored jacket or cardigan may be worn.</a:t>
            </a:r>
            <a:endParaRPr lang="en-CA" altLang="en-US" sz="2400" smtClean="0"/>
          </a:p>
          <a:p>
            <a:r>
              <a:rPr lang="en-US" altLang="en-US" sz="2400" smtClean="0"/>
              <a:t>Skirt length just above the knee (nothing shorter).</a:t>
            </a:r>
            <a:endParaRPr lang="en-CA" altLang="en-US" sz="240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CA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Women</a:t>
            </a:r>
          </a:p>
        </p:txBody>
      </p:sp>
      <p:pic>
        <p:nvPicPr>
          <p:cNvPr id="15364" name="Picture 6" descr="Image result for professional attire for 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2353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4608512" cy="4572000"/>
          </a:xfrm>
        </p:spPr>
        <p:txBody>
          <a:bodyPr/>
          <a:lstStyle/>
          <a:p>
            <a:r>
              <a:rPr lang="en-US" altLang="en-US" sz="2400" smtClean="0"/>
              <a:t>Do not wear anything too tight, revealing or sloppy.</a:t>
            </a:r>
            <a:endParaRPr lang="en-CA" altLang="en-US" sz="2400" smtClean="0"/>
          </a:p>
          <a:p>
            <a:r>
              <a:rPr lang="en-US" altLang="en-US" sz="2400" smtClean="0"/>
              <a:t>Polish those dress shoes, no overly high heels, no open toes. </a:t>
            </a:r>
            <a:endParaRPr lang="en-CA" altLang="en-US" sz="2400" smtClean="0"/>
          </a:p>
          <a:p>
            <a:r>
              <a:rPr lang="en-US" altLang="en-US" sz="2400" smtClean="0"/>
              <a:t>Wear minimal jewelry, avoid jangly bracelets, wear small earrings.</a:t>
            </a:r>
            <a:endParaRPr lang="en-CA" altLang="en-US" sz="2400" smtClean="0"/>
          </a:p>
          <a:p>
            <a:r>
              <a:rPr lang="en-US" altLang="en-US" sz="2400" smtClean="0"/>
              <a:t>Natural looking makeup.</a:t>
            </a:r>
            <a:endParaRPr lang="en-CA" altLang="en-US" sz="2400" smtClean="0"/>
          </a:p>
          <a:p>
            <a:endParaRPr lang="en-CA" altLang="en-US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Women</a:t>
            </a:r>
            <a:endParaRPr lang="en-CA" dirty="0"/>
          </a:p>
        </p:txBody>
      </p:sp>
      <p:pic>
        <p:nvPicPr>
          <p:cNvPr id="16388" name="Picture 2" descr="Image result for professional attire for 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24008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983412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</TotalTime>
  <Words>923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Bauhaus 93</vt:lpstr>
      <vt:lpstr>Concourse</vt:lpstr>
      <vt:lpstr>Job Interview</vt:lpstr>
      <vt:lpstr>Dress the Part</vt:lpstr>
      <vt:lpstr>PowerPoint Presentation</vt:lpstr>
      <vt:lpstr>Men</vt:lpstr>
      <vt:lpstr>Men</vt:lpstr>
      <vt:lpstr>PowerPoint Presentation</vt:lpstr>
      <vt:lpstr>Women</vt:lpstr>
      <vt:lpstr>Women</vt:lpstr>
      <vt:lpstr>PowerPoint Presentation</vt:lpstr>
      <vt:lpstr>Dress the Part con’t</vt:lpstr>
      <vt:lpstr>Dress the Part con’t</vt:lpstr>
      <vt:lpstr>First Impressions</vt:lpstr>
      <vt:lpstr>Ten Commandments  of Good Listening</vt:lpstr>
      <vt:lpstr>Ten Commandments  of Good Listening</vt:lpstr>
      <vt:lpstr>PowerPoint Presentation</vt:lpstr>
      <vt:lpstr>7 Stages of a Job Interview</vt:lpstr>
      <vt:lpstr>Preparation</vt:lpstr>
      <vt:lpstr>Opening</vt:lpstr>
      <vt:lpstr>Investigating</vt:lpstr>
      <vt:lpstr>Selling</vt:lpstr>
      <vt:lpstr>Handling Objections</vt:lpstr>
      <vt:lpstr>Closing</vt:lpstr>
      <vt:lpstr>Follow Up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10</dc:title>
  <dc:creator>School District #36 (Surrey)</dc:creator>
  <cp:lastModifiedBy>elizabeth duffield</cp:lastModifiedBy>
  <cp:revision>19</cp:revision>
  <dcterms:created xsi:type="dcterms:W3CDTF">2009-03-12T21:52:54Z</dcterms:created>
  <dcterms:modified xsi:type="dcterms:W3CDTF">2017-12-12T03:11:54Z</dcterms:modified>
</cp:coreProperties>
</file>