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56" r:id="rId2"/>
    <p:sldId id="266" r:id="rId3"/>
    <p:sldId id="257" r:id="rId4"/>
    <p:sldId id="268" r:id="rId5"/>
    <p:sldId id="270" r:id="rId6"/>
    <p:sldId id="267" r:id="rId7"/>
    <p:sldId id="258" r:id="rId8"/>
    <p:sldId id="259" r:id="rId9"/>
    <p:sldId id="271" r:id="rId10"/>
    <p:sldId id="260" r:id="rId11"/>
    <p:sldId id="273" r:id="rId12"/>
    <p:sldId id="261" r:id="rId13"/>
    <p:sldId id="274" r:id="rId14"/>
    <p:sldId id="263" r:id="rId15"/>
    <p:sldId id="264" r:id="rId16"/>
    <p:sldId id="276" r:id="rId17"/>
  </p:sldIdLst>
  <p:sldSz cx="9144000" cy="5143500" type="screen16x9"/>
  <p:notesSz cx="6858000" cy="9144000"/>
  <p:embeddedFontLst>
    <p:embeddedFont>
      <p:font typeface="PT Sans Narrow" panose="020B0604020202020204" charset="0"/>
      <p:regular r:id="rId19"/>
      <p:bold r:id="rId20"/>
    </p:embeddedFont>
    <p:embeddedFont>
      <p:font typeface="Open Sans" panose="020B060402020202020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90" d="100"/>
          <a:sy n="90" d="100"/>
        </p:scale>
        <p:origin x="-816"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22287206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Shape 10"/>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1" name="Shape 11"/>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2" name="Shape 12"/>
          <p:cNvGrpSpPr/>
          <p:nvPr/>
        </p:nvGrpSpPr>
        <p:grpSpPr>
          <a:xfrm>
            <a:off x="1004144" y="1022025"/>
            <a:ext cx="7136668" cy="152400"/>
            <a:chOff x="1346429" y="1011300"/>
            <a:chExt cx="6452100" cy="152400"/>
          </a:xfrm>
        </p:grpSpPr>
        <p:cxnSp>
          <p:nvCxnSpPr>
            <p:cNvPr id="13" name="Shape 13"/>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Shape 14"/>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Shape 15"/>
          <p:cNvGrpSpPr/>
          <p:nvPr/>
        </p:nvGrpSpPr>
        <p:grpSpPr>
          <a:xfrm>
            <a:off x="1004151" y="3969100"/>
            <a:ext cx="7136668" cy="152400"/>
            <a:chOff x="1346435" y="3969088"/>
            <a:chExt cx="6452100" cy="152400"/>
          </a:xfrm>
        </p:grpSpPr>
        <p:cxnSp>
          <p:nvCxnSpPr>
            <p:cNvPr id="16" name="Shape 16"/>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Shape 17"/>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Shape 18"/>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9" name="Shape 19"/>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0" name="Shape 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Shape 56"/>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 name="Shape 57"/>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Shape 58"/>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9" name="Shape 5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Shape 6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Shape 22"/>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 name="Shape 23"/>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Shape 26"/>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 name="Shape 2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Shape 28"/>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9" name="Shape 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2" name="Shape 32"/>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3" name="Shape 33"/>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7" name="Shape 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Shape 4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1" name="Shape 4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lstStyle>
            <a:lvl1pPr lvl="0">
              <a:spcBef>
                <a:spcPts val="0"/>
              </a:spcBef>
              <a:spcAft>
                <a:spcPts val="0"/>
              </a:spcAft>
              <a:buClr>
                <a:schemeClr val="dk2"/>
              </a:buClr>
              <a:buSzPts val="5400"/>
              <a:buNone/>
              <a:defRPr sz="5400" b="0">
                <a:solidFill>
                  <a:schemeClr val="dk2"/>
                </a:solidFill>
              </a:defRPr>
            </a:lvl1pPr>
            <a:lvl2pPr lvl="1">
              <a:spcBef>
                <a:spcPts val="0"/>
              </a:spcBef>
              <a:spcAft>
                <a:spcPts val="0"/>
              </a:spcAft>
              <a:buClr>
                <a:schemeClr val="dk2"/>
              </a:buClr>
              <a:buSzPts val="5400"/>
              <a:buNone/>
              <a:defRPr sz="5400" b="0">
                <a:solidFill>
                  <a:schemeClr val="dk2"/>
                </a:solidFill>
              </a:defRPr>
            </a:lvl2pPr>
            <a:lvl3pPr lvl="2">
              <a:spcBef>
                <a:spcPts val="0"/>
              </a:spcBef>
              <a:spcAft>
                <a:spcPts val="0"/>
              </a:spcAft>
              <a:buClr>
                <a:schemeClr val="dk2"/>
              </a:buClr>
              <a:buSzPts val="5400"/>
              <a:buNone/>
              <a:defRPr sz="5400" b="0">
                <a:solidFill>
                  <a:schemeClr val="dk2"/>
                </a:solidFill>
              </a:defRPr>
            </a:lvl3pPr>
            <a:lvl4pPr lvl="3">
              <a:spcBef>
                <a:spcPts val="0"/>
              </a:spcBef>
              <a:spcAft>
                <a:spcPts val="0"/>
              </a:spcAft>
              <a:buClr>
                <a:schemeClr val="dk2"/>
              </a:buClr>
              <a:buSzPts val="5400"/>
              <a:buNone/>
              <a:defRPr sz="5400" b="0">
                <a:solidFill>
                  <a:schemeClr val="dk2"/>
                </a:solidFill>
              </a:defRPr>
            </a:lvl4pPr>
            <a:lvl5pPr lvl="4">
              <a:spcBef>
                <a:spcPts val="0"/>
              </a:spcBef>
              <a:spcAft>
                <a:spcPts val="0"/>
              </a:spcAft>
              <a:buClr>
                <a:schemeClr val="dk2"/>
              </a:buClr>
              <a:buSzPts val="5400"/>
              <a:buNone/>
              <a:defRPr sz="5400" b="0">
                <a:solidFill>
                  <a:schemeClr val="dk2"/>
                </a:solidFill>
              </a:defRPr>
            </a:lvl5pPr>
            <a:lvl6pPr lvl="5">
              <a:spcBef>
                <a:spcPts val="0"/>
              </a:spcBef>
              <a:spcAft>
                <a:spcPts val="0"/>
              </a:spcAft>
              <a:buClr>
                <a:schemeClr val="dk2"/>
              </a:buClr>
              <a:buSzPts val="5400"/>
              <a:buNone/>
              <a:defRPr sz="5400" b="0">
                <a:solidFill>
                  <a:schemeClr val="dk2"/>
                </a:solidFill>
              </a:defRPr>
            </a:lvl6pPr>
            <a:lvl7pPr lvl="6">
              <a:spcBef>
                <a:spcPts val="0"/>
              </a:spcBef>
              <a:spcAft>
                <a:spcPts val="0"/>
              </a:spcAft>
              <a:buClr>
                <a:schemeClr val="dk2"/>
              </a:buClr>
              <a:buSzPts val="5400"/>
              <a:buNone/>
              <a:defRPr sz="5400" b="0">
                <a:solidFill>
                  <a:schemeClr val="dk2"/>
                </a:solidFill>
              </a:defRPr>
            </a:lvl7pPr>
            <a:lvl8pPr lvl="7">
              <a:spcBef>
                <a:spcPts val="0"/>
              </a:spcBef>
              <a:spcAft>
                <a:spcPts val="0"/>
              </a:spcAft>
              <a:buClr>
                <a:schemeClr val="dk2"/>
              </a:buClr>
              <a:buSzPts val="5400"/>
              <a:buNone/>
              <a:defRPr sz="5400" b="0">
                <a:solidFill>
                  <a:schemeClr val="dk2"/>
                </a:solidFill>
              </a:defRPr>
            </a:lvl8pPr>
            <a:lvl9pPr lvl="8">
              <a:spcBef>
                <a:spcPts val="0"/>
              </a:spcBef>
              <a:spcAft>
                <a:spcPts val="0"/>
              </a:spcAft>
              <a:buClr>
                <a:schemeClr val="dk2"/>
              </a:buClr>
              <a:buSzPts val="5400"/>
              <a:buNone/>
              <a:defRPr sz="5400" b="0">
                <a:solidFill>
                  <a:schemeClr val="dk2"/>
                </a:solidFill>
              </a:defRPr>
            </a:lvl9pPr>
          </a:lstStyle>
          <a:p>
            <a:endParaRPr/>
          </a:p>
        </p:txBody>
      </p:sp>
      <p:sp>
        <p:nvSpPr>
          <p:cNvPr id="44" name="Shape 4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Shape 46"/>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47" name="Shape 47"/>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8" name="Shape 48"/>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9" name="Shape 49"/>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Shape 50"/>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1" name="Shape 5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Shape 53"/>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4" name="Shape 5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Shape 7"/>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Digital Footprint</a:t>
            </a:r>
            <a:endParaRPr/>
          </a:p>
        </p:txBody>
      </p:sp>
      <p:sp>
        <p:nvSpPr>
          <p:cNvPr id="67" name="Shape 67"/>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CLE 10</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ctrTitle"/>
          </p:nvPr>
        </p:nvSpPr>
        <p:spPr>
          <a:xfrm>
            <a:off x="1004150" y="1552353"/>
            <a:ext cx="7136700" cy="1221811"/>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6000" dirty="0"/>
              <a:t>Digital Footprint</a:t>
            </a:r>
            <a:endParaRPr sz="6000" dirty="0"/>
          </a:p>
        </p:txBody>
      </p:sp>
      <p:sp>
        <p:nvSpPr>
          <p:cNvPr id="91" name="Shape 91"/>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3200" dirty="0"/>
              <a:t>AND YOUR CAREER</a:t>
            </a:r>
            <a:endParaRPr sz="3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Image result for employers and social m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0940" y="428655"/>
            <a:ext cx="4509164" cy="4361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1646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251965" y="115416"/>
            <a:ext cx="8520600" cy="707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Digital Footprint and Your Career</a:t>
            </a:r>
            <a:endParaRPr dirty="0"/>
          </a:p>
        </p:txBody>
      </p:sp>
      <p:sp>
        <p:nvSpPr>
          <p:cNvPr id="97" name="Shape 97"/>
          <p:cNvSpPr txBox="1">
            <a:spLocks noGrp="1"/>
          </p:cNvSpPr>
          <p:nvPr>
            <p:ph type="body" idx="1"/>
          </p:nvPr>
        </p:nvSpPr>
        <p:spPr>
          <a:xfrm>
            <a:off x="301067" y="543311"/>
            <a:ext cx="8842933" cy="1046405"/>
          </a:xfrm>
          <a:prstGeom prst="rect">
            <a:avLst/>
          </a:prstGeom>
        </p:spPr>
        <p:txBody>
          <a:bodyPr spcFirstLastPara="1" wrap="square" lIns="91425" tIns="91425" rIns="91425" bIns="91425" anchor="t" anchorCtr="0">
            <a:noAutofit/>
          </a:bodyPr>
          <a:lstStyle/>
          <a:p>
            <a:pPr marL="0" lvl="0" indent="0">
              <a:spcBef>
                <a:spcPts val="1600"/>
              </a:spcBef>
              <a:spcAft>
                <a:spcPts val="0"/>
              </a:spcAft>
              <a:buNone/>
            </a:pPr>
            <a:r>
              <a:rPr lang="en" sz="2000" dirty="0" smtClean="0"/>
              <a:t>2 in </a:t>
            </a:r>
            <a:r>
              <a:rPr lang="en" sz="2000" dirty="0"/>
              <a:t>5 companies browse your social media profiles to evaluate your character and personality.</a:t>
            </a:r>
            <a:endParaRPr sz="2000" dirty="0"/>
          </a:p>
          <a:p>
            <a:pPr marL="0" lvl="0" indent="0">
              <a:spcBef>
                <a:spcPts val="1600"/>
              </a:spcBef>
              <a:spcAft>
                <a:spcPts val="0"/>
              </a:spcAft>
              <a:buNone/>
            </a:pPr>
            <a:endParaRPr dirty="0"/>
          </a:p>
          <a:p>
            <a:pPr marL="0" lvl="0" indent="0">
              <a:spcBef>
                <a:spcPts val="1600"/>
              </a:spcBef>
              <a:spcAft>
                <a:spcPts val="1600"/>
              </a:spcAft>
              <a:buNone/>
            </a:pPr>
            <a:endParaRPr dirty="0"/>
          </a:p>
        </p:txBody>
      </p:sp>
      <p:pic>
        <p:nvPicPr>
          <p:cNvPr id="10242" name="Picture 2" descr="Image result for employers and social me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2474" y="1700987"/>
            <a:ext cx="5764249" cy="31415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Image result for employers and social m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123" y="467829"/>
            <a:ext cx="8314662" cy="4157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38260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301068" y="179211"/>
            <a:ext cx="8520600" cy="707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dirty="0"/>
              <a:t>Digital Footprint and Your Career</a:t>
            </a:r>
            <a:endParaRPr dirty="0"/>
          </a:p>
        </p:txBody>
      </p:sp>
      <p:sp>
        <p:nvSpPr>
          <p:cNvPr id="109" name="Shape 109"/>
          <p:cNvSpPr txBox="1">
            <a:spLocks noGrp="1"/>
          </p:cNvSpPr>
          <p:nvPr>
            <p:ph type="body" idx="1"/>
          </p:nvPr>
        </p:nvSpPr>
        <p:spPr>
          <a:xfrm>
            <a:off x="311700" y="936715"/>
            <a:ext cx="6748319" cy="330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400" dirty="0"/>
              <a:t>34% of employers who scan social media profiles said they have found content that has caused them NOT to hire the candidate.</a:t>
            </a:r>
            <a:endParaRPr sz="2400" dirty="0"/>
          </a:p>
          <a:p>
            <a:pPr marL="0" lvl="0" indent="0" rtl="0">
              <a:spcBef>
                <a:spcPts val="1600"/>
              </a:spcBef>
              <a:spcAft>
                <a:spcPts val="0"/>
              </a:spcAft>
              <a:buNone/>
            </a:pPr>
            <a:r>
              <a:rPr lang="en" sz="2400" dirty="0"/>
              <a:t>About half of those said they didn’t offer a job candidate the position because </a:t>
            </a:r>
            <a:r>
              <a:rPr lang="en" sz="2400" dirty="0" smtClean="0"/>
              <a:t>of </a:t>
            </a:r>
            <a:r>
              <a:rPr lang="en" sz="2400" dirty="0"/>
              <a:t>provocative or inappropriate photos and information posted on his/her profile.</a:t>
            </a:r>
            <a:endParaRPr sz="2400" dirty="0"/>
          </a:p>
          <a:p>
            <a:pPr marL="0" lvl="0" indent="0" rtl="0">
              <a:spcBef>
                <a:spcPts val="1600"/>
              </a:spcBef>
              <a:spcAft>
                <a:spcPts val="0"/>
              </a:spcAft>
              <a:buNone/>
            </a:pPr>
            <a:endParaRPr dirty="0"/>
          </a:p>
          <a:p>
            <a:pPr marL="0" lvl="0" indent="0" rtl="0">
              <a:spcBef>
                <a:spcPts val="1600"/>
              </a:spcBef>
              <a:spcAft>
                <a:spcPts val="1600"/>
              </a:spcAft>
              <a:buNone/>
            </a:pPr>
            <a:endParaRPr dirty="0"/>
          </a:p>
        </p:txBody>
      </p:sp>
      <p:pic>
        <p:nvPicPr>
          <p:cNvPr id="11266" name="Picture 2" descr="Image result for employers and social media"/>
          <p:cNvPicPr>
            <a:picLocks noChangeAspect="1" noChangeArrowheads="1"/>
          </p:cNvPicPr>
          <p:nvPr/>
        </p:nvPicPr>
        <p:blipFill rotWithShape="1">
          <a:blip r:embed="rId3">
            <a:extLst>
              <a:ext uri="{28A0092B-C50C-407E-A947-70E740481C1C}">
                <a14:useLocalDpi xmlns:a14="http://schemas.microsoft.com/office/drawing/2010/main" val="0"/>
              </a:ext>
            </a:extLst>
          </a:blip>
          <a:srcRect l="70067" t="9271" r="3789" b="10624"/>
          <a:stretch/>
        </p:blipFill>
        <p:spPr bwMode="auto">
          <a:xfrm>
            <a:off x="7113182" y="1067174"/>
            <a:ext cx="1924492" cy="27348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301068" y="179211"/>
            <a:ext cx="8520600" cy="707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dirty="0"/>
              <a:t>Digital Footprint and Your Career</a:t>
            </a:r>
            <a:endParaRPr dirty="0"/>
          </a:p>
        </p:txBody>
      </p:sp>
      <p:sp>
        <p:nvSpPr>
          <p:cNvPr id="115" name="Shape 115"/>
          <p:cNvSpPr txBox="1">
            <a:spLocks noGrp="1"/>
          </p:cNvSpPr>
          <p:nvPr>
            <p:ph type="body" idx="1"/>
          </p:nvPr>
        </p:nvSpPr>
        <p:spPr>
          <a:xfrm>
            <a:off x="311700" y="1266325"/>
            <a:ext cx="3845630" cy="330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400" dirty="0" smtClean="0"/>
              <a:t>45% </a:t>
            </a:r>
            <a:r>
              <a:rPr lang="en" sz="2400" dirty="0"/>
              <a:t>of employers said they chose NOT to hire someone because of evidence of drinking and/or drug use on his or her social media profiles.</a:t>
            </a:r>
            <a:endParaRPr sz="2400" dirty="0"/>
          </a:p>
          <a:p>
            <a:pPr marL="0" lvl="0" indent="0" rtl="0">
              <a:spcBef>
                <a:spcPts val="1600"/>
              </a:spcBef>
              <a:spcAft>
                <a:spcPts val="0"/>
              </a:spcAft>
              <a:buNone/>
            </a:pPr>
            <a:endParaRPr dirty="0"/>
          </a:p>
          <a:p>
            <a:pPr marL="0" lvl="0" indent="0" rtl="0">
              <a:spcBef>
                <a:spcPts val="1600"/>
              </a:spcBef>
              <a:spcAft>
                <a:spcPts val="1600"/>
              </a:spcAft>
              <a:buNone/>
            </a:pPr>
            <a:endParaRPr dirty="0"/>
          </a:p>
        </p:txBody>
      </p:sp>
      <p:pic>
        <p:nvPicPr>
          <p:cNvPr id="15364" name="Picture 4" descr="Image result for employers and social media"/>
          <p:cNvPicPr>
            <a:picLocks noChangeAspect="1" noChangeArrowheads="1"/>
          </p:cNvPicPr>
          <p:nvPr/>
        </p:nvPicPr>
        <p:blipFill rotWithShape="1">
          <a:blip r:embed="rId3">
            <a:extLst>
              <a:ext uri="{28A0092B-C50C-407E-A947-70E740481C1C}">
                <a14:useLocalDpi xmlns:a14="http://schemas.microsoft.com/office/drawing/2010/main" val="0"/>
              </a:ext>
            </a:extLst>
          </a:blip>
          <a:srcRect l="7277" t="7104" r="7485" b="6332"/>
          <a:stretch/>
        </p:blipFill>
        <p:spPr bwMode="auto">
          <a:xfrm>
            <a:off x="4125430" y="893134"/>
            <a:ext cx="4667696" cy="36658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How To Manage Your Social Media</a:t>
            </a:r>
            <a:endParaRPr lang="en-CA" dirty="0"/>
          </a:p>
        </p:txBody>
      </p:sp>
      <p:sp>
        <p:nvSpPr>
          <p:cNvPr id="3" name="Text Placeholder 2"/>
          <p:cNvSpPr>
            <a:spLocks noGrp="1"/>
          </p:cNvSpPr>
          <p:nvPr>
            <p:ph type="body" idx="1"/>
          </p:nvPr>
        </p:nvSpPr>
        <p:spPr/>
        <p:txBody>
          <a:bodyPr/>
          <a:lstStyle/>
          <a:p>
            <a:pPr>
              <a:buFont typeface="+mj-lt"/>
              <a:buAutoNum type="arabicPeriod"/>
            </a:pPr>
            <a:r>
              <a:rPr lang="en-CA" dirty="0" smtClean="0"/>
              <a:t>Use privacy settings</a:t>
            </a:r>
          </a:p>
          <a:p>
            <a:pPr>
              <a:buFont typeface="+mj-lt"/>
              <a:buAutoNum type="arabicPeriod"/>
            </a:pPr>
            <a:r>
              <a:rPr lang="en-CA" dirty="0" smtClean="0"/>
              <a:t>Keep a list of accounts, delete the ones you no longer use</a:t>
            </a:r>
          </a:p>
          <a:p>
            <a:pPr>
              <a:buFont typeface="+mj-lt"/>
              <a:buAutoNum type="arabicPeriod"/>
            </a:pPr>
            <a:r>
              <a:rPr lang="en-CA" dirty="0" smtClean="0"/>
              <a:t>Don’t overshare</a:t>
            </a:r>
          </a:p>
          <a:p>
            <a:pPr>
              <a:buFont typeface="+mj-lt"/>
              <a:buAutoNum type="arabicPeriod"/>
            </a:pPr>
            <a:r>
              <a:rPr lang="en-CA" dirty="0" smtClean="0"/>
              <a:t>Google yourself</a:t>
            </a:r>
          </a:p>
          <a:p>
            <a:pPr>
              <a:buFont typeface="+mj-lt"/>
              <a:buAutoNum type="arabicPeriod"/>
            </a:pPr>
            <a:r>
              <a:rPr lang="en-CA" dirty="0" smtClean="0"/>
              <a:t>Go through your posts and delete anything that may shine a negative light on you</a:t>
            </a:r>
          </a:p>
          <a:p>
            <a:pPr>
              <a:buFont typeface="+mj-lt"/>
              <a:buAutoNum type="arabicPeriod"/>
            </a:pPr>
            <a:r>
              <a:rPr lang="en-CA" dirty="0" smtClean="0"/>
              <a:t>Posting/Sending anything is forever – the Internet never forgets</a:t>
            </a:r>
          </a:p>
          <a:p>
            <a:pPr>
              <a:buFont typeface="+mj-lt"/>
              <a:buAutoNum type="arabicPeriod"/>
            </a:pPr>
            <a:r>
              <a:rPr lang="en-CA" dirty="0" smtClean="0"/>
              <a:t>Browsing habits are not private – Google, Facebook, etc. record all information and use it to target specific demographics</a:t>
            </a:r>
            <a:endParaRPr lang="en-CA" dirty="0"/>
          </a:p>
        </p:txBody>
      </p:sp>
    </p:spTree>
    <p:extLst>
      <p:ext uri="{BB962C8B-B14F-4D97-AF65-F5344CB8AC3E}">
        <p14:creationId xmlns:p14="http://schemas.microsoft.com/office/powerpoint/2010/main" val="3418031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177281"/>
            <a:ext cx="8571300" cy="2220685"/>
          </a:xfrm>
        </p:spPr>
        <p:txBody>
          <a:bodyPr/>
          <a:lstStyle/>
          <a:p>
            <a:r>
              <a:rPr lang="en-CA" sz="2400" u="sng" dirty="0" smtClean="0">
                <a:solidFill>
                  <a:schemeClr val="bg2"/>
                </a:solidFill>
              </a:rPr>
              <a:t>Digital Footprint: </a:t>
            </a:r>
            <a:r>
              <a:rPr lang="en-CA" sz="2400" b="0" dirty="0" smtClean="0">
                <a:solidFill>
                  <a:schemeClr val="bg2"/>
                </a:solidFill>
              </a:rPr>
              <a:t>the record or trail left by the things you do online. Your social media activity, the info on your personal website, your browsing history, your online subscriptions, any photo galleries and videos you’ve uploaded – essentially, anything on the Internet with your name on it. </a:t>
            </a:r>
            <a:endParaRPr lang="en-CA" sz="2400" b="0" dirty="0">
              <a:solidFill>
                <a:schemeClr val="bg2"/>
              </a:solidFill>
            </a:endParaRPr>
          </a:p>
        </p:txBody>
      </p:sp>
      <p:sp>
        <p:nvSpPr>
          <p:cNvPr id="4" name="Title 1"/>
          <p:cNvSpPr txBox="1">
            <a:spLocks/>
          </p:cNvSpPr>
          <p:nvPr/>
        </p:nvSpPr>
        <p:spPr>
          <a:xfrm>
            <a:off x="368407" y="2807067"/>
            <a:ext cx="8571300" cy="1424691"/>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ctr"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ctr"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ctr"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ctr"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ctr"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ctr"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ctr"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ctr"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r>
              <a:rPr lang="en-CA" sz="2400" u="sng" dirty="0" smtClean="0">
                <a:solidFill>
                  <a:schemeClr val="accent6"/>
                </a:solidFill>
              </a:rPr>
              <a:t>Digital Citizenship: </a:t>
            </a:r>
            <a:r>
              <a:rPr lang="en-CA" sz="2400" b="0" dirty="0" smtClean="0">
                <a:solidFill>
                  <a:schemeClr val="accent6"/>
                </a:solidFill>
              </a:rPr>
              <a:t>the norms of appropriate, responsible technology use </a:t>
            </a:r>
            <a:endParaRPr lang="en-CA" sz="2400" b="0" dirty="0">
              <a:solidFill>
                <a:schemeClr val="accent6"/>
              </a:solidFill>
            </a:endParaRPr>
          </a:p>
        </p:txBody>
      </p:sp>
    </p:spTree>
    <p:extLst>
      <p:ext uri="{BB962C8B-B14F-4D97-AF65-F5344CB8AC3E}">
        <p14:creationId xmlns:p14="http://schemas.microsoft.com/office/powerpoint/2010/main" val="3626593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CA" dirty="0" smtClean="0"/>
              <a:t>Social Media Stats</a:t>
            </a:r>
            <a:endParaRPr dirty="0"/>
          </a:p>
        </p:txBody>
      </p:sp>
      <p:sp>
        <p:nvSpPr>
          <p:cNvPr id="73" name="Shape 73"/>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dirty="0"/>
              <a:t>There are just over 3 billion active Internet </a:t>
            </a:r>
            <a:r>
              <a:rPr lang="en" dirty="0" smtClean="0"/>
              <a:t>users</a:t>
            </a:r>
          </a:p>
          <a:p>
            <a:pPr marL="0" lvl="0" indent="0">
              <a:spcBef>
                <a:spcPts val="0"/>
              </a:spcBef>
              <a:spcAft>
                <a:spcPts val="1600"/>
              </a:spcAft>
              <a:buNone/>
            </a:pPr>
            <a:r>
              <a:rPr lang="en" dirty="0" smtClean="0"/>
              <a:t>Nearly 2.46 billion people have social media accounts</a:t>
            </a:r>
          </a:p>
        </p:txBody>
      </p:sp>
      <p:pic>
        <p:nvPicPr>
          <p:cNvPr id="9218" name="Picture 2" descr="Image result for social me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17" y="2376498"/>
            <a:ext cx="4585807" cy="245914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Image result for social med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9724" y="2376498"/>
            <a:ext cx="4290237" cy="25046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580" y="302533"/>
            <a:ext cx="8520600" cy="707400"/>
          </a:xfrm>
        </p:spPr>
        <p:txBody>
          <a:bodyPr/>
          <a:lstStyle/>
          <a:p>
            <a:r>
              <a:rPr lang="en-CA" dirty="0" smtClean="0"/>
              <a:t>Most Popular Social Media Sites</a:t>
            </a:r>
            <a:endParaRPr lang="en-CA"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706" t="30783" r="39057" b="13807"/>
          <a:stretch/>
        </p:blipFill>
        <p:spPr bwMode="auto">
          <a:xfrm>
            <a:off x="1378423" y="1009933"/>
            <a:ext cx="6318915" cy="3768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920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814" t="19181" r="35174" b="10560"/>
          <a:stretch/>
        </p:blipFill>
        <p:spPr bwMode="auto">
          <a:xfrm>
            <a:off x="1608083" y="299544"/>
            <a:ext cx="6125629" cy="43985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0840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677" t="12249" r="7227" b="7978"/>
          <a:stretch/>
        </p:blipFill>
        <p:spPr bwMode="auto">
          <a:xfrm>
            <a:off x="317240" y="270586"/>
            <a:ext cx="8453535" cy="4508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2386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311700" y="213013"/>
            <a:ext cx="8520600" cy="707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CA" dirty="0" smtClean="0"/>
              <a:t>Facebook</a:t>
            </a:r>
            <a:endParaRPr dirty="0"/>
          </a:p>
        </p:txBody>
      </p:sp>
      <p:sp>
        <p:nvSpPr>
          <p:cNvPr id="79" name="Shape 79"/>
          <p:cNvSpPr txBox="1">
            <a:spLocks noGrp="1"/>
          </p:cNvSpPr>
          <p:nvPr>
            <p:ph type="body" idx="1"/>
          </p:nvPr>
        </p:nvSpPr>
        <p:spPr>
          <a:xfrm>
            <a:off x="284403" y="842577"/>
            <a:ext cx="3292495" cy="3988063"/>
          </a:xfrm>
          <a:prstGeom prst="rect">
            <a:avLst/>
          </a:prstGeom>
        </p:spPr>
        <p:txBody>
          <a:bodyPr spcFirstLastPara="1" wrap="square" lIns="91425" tIns="91425" rIns="91425" bIns="91425" anchor="t" anchorCtr="0">
            <a:noAutofit/>
          </a:bodyPr>
          <a:lstStyle/>
          <a:p>
            <a:pPr marL="285750" indent="-285750">
              <a:spcAft>
                <a:spcPts val="1600"/>
              </a:spcAft>
            </a:pPr>
            <a:r>
              <a:rPr lang="en-CA" dirty="0" smtClean="0"/>
              <a:t>As of April 2018, Facebook is the most popular social media site world wide</a:t>
            </a:r>
          </a:p>
          <a:p>
            <a:pPr marL="285750" indent="-285750">
              <a:spcAft>
                <a:spcPts val="1600"/>
              </a:spcAft>
            </a:pPr>
            <a:r>
              <a:rPr lang="en" dirty="0" smtClean="0"/>
              <a:t>There </a:t>
            </a:r>
            <a:r>
              <a:rPr lang="en" dirty="0"/>
              <a:t>are nearly 1.4 billion Facebook </a:t>
            </a:r>
            <a:r>
              <a:rPr lang="en" dirty="0" smtClean="0"/>
              <a:t>users</a:t>
            </a:r>
          </a:p>
          <a:p>
            <a:pPr marL="285750" indent="-285750">
              <a:spcAft>
                <a:spcPts val="1600"/>
              </a:spcAft>
            </a:pPr>
            <a:r>
              <a:rPr lang="en" dirty="0" smtClean="0"/>
              <a:t>4.5 </a:t>
            </a:r>
            <a:r>
              <a:rPr lang="en" dirty="0"/>
              <a:t>billion likes are generated </a:t>
            </a:r>
            <a:r>
              <a:rPr lang="en" dirty="0" smtClean="0"/>
              <a:t>daily</a:t>
            </a:r>
          </a:p>
          <a:p>
            <a:pPr marL="285750" indent="-285750">
              <a:spcAft>
                <a:spcPts val="1600"/>
              </a:spcAft>
            </a:pPr>
            <a:r>
              <a:rPr lang="en" dirty="0" smtClean="0"/>
              <a:t>Table shows the most popular activities on Facebook</a:t>
            </a:r>
            <a:endParaRPr lang="en" dirty="0"/>
          </a:p>
          <a:p>
            <a:pPr marL="0" lvl="0" indent="0">
              <a:spcBef>
                <a:spcPts val="0"/>
              </a:spcBef>
              <a:spcAft>
                <a:spcPts val="1600"/>
              </a:spcAft>
              <a:buNone/>
            </a:pPr>
            <a:endParaRPr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916" t="23321" r="40736" b="16605"/>
          <a:stretch/>
        </p:blipFill>
        <p:spPr bwMode="auto">
          <a:xfrm>
            <a:off x="3576898" y="842577"/>
            <a:ext cx="5416976" cy="3633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descr="Image result for faceboo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6898" y="156661"/>
            <a:ext cx="791018" cy="79101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facebook like"/>
          <p:cNvPicPr>
            <a:picLocks noChangeAspect="1" noChangeArrowheads="1"/>
          </p:cNvPicPr>
          <p:nvPr/>
        </p:nvPicPr>
        <p:blipFill rotWithShape="1">
          <a:blip r:embed="rId5">
            <a:extLst>
              <a:ext uri="{28A0092B-C50C-407E-A947-70E740481C1C}">
                <a14:useLocalDpi xmlns:a14="http://schemas.microsoft.com/office/drawing/2010/main" val="0"/>
              </a:ext>
            </a:extLst>
          </a:blip>
          <a:srcRect l="7332" t="7567" r="7755" b="30261"/>
          <a:stretch/>
        </p:blipFill>
        <p:spPr bwMode="auto">
          <a:xfrm>
            <a:off x="3283545" y="3742657"/>
            <a:ext cx="967802" cy="9569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311700" y="168579"/>
            <a:ext cx="8520600" cy="707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CA" dirty="0" smtClean="0"/>
              <a:t>Snapchat</a:t>
            </a:r>
            <a:endParaRPr dirty="0"/>
          </a:p>
        </p:txBody>
      </p:sp>
      <p:sp>
        <p:nvSpPr>
          <p:cNvPr id="85" name="Shape 85"/>
          <p:cNvSpPr txBox="1">
            <a:spLocks noGrp="1"/>
          </p:cNvSpPr>
          <p:nvPr>
            <p:ph type="body" idx="1"/>
          </p:nvPr>
        </p:nvSpPr>
        <p:spPr>
          <a:xfrm>
            <a:off x="301068" y="883553"/>
            <a:ext cx="4898253" cy="3784140"/>
          </a:xfrm>
          <a:prstGeom prst="rect">
            <a:avLst/>
          </a:prstGeom>
        </p:spPr>
        <p:txBody>
          <a:bodyPr spcFirstLastPara="1" wrap="square" lIns="91425" tIns="91425" rIns="91425" bIns="91425" anchor="t" anchorCtr="0">
            <a:noAutofit/>
          </a:bodyPr>
          <a:lstStyle/>
          <a:p>
            <a:pPr marL="285750" indent="-285750">
              <a:spcAft>
                <a:spcPts val="1600"/>
              </a:spcAft>
            </a:pPr>
            <a:r>
              <a:rPr lang="en-CA" dirty="0" smtClean="0"/>
              <a:t>191 million daily active users in 2018</a:t>
            </a:r>
          </a:p>
          <a:p>
            <a:pPr marL="285750" indent="-285750">
              <a:spcAft>
                <a:spcPts val="1600"/>
              </a:spcAft>
            </a:pPr>
            <a:r>
              <a:rPr lang="en-CA" dirty="0" smtClean="0"/>
              <a:t>Launched in 2011, Snapchat ranks among the most popular social apps in the USA and Canada</a:t>
            </a:r>
          </a:p>
          <a:p>
            <a:pPr marL="285750" indent="-285750">
              <a:spcAft>
                <a:spcPts val="1600"/>
              </a:spcAft>
            </a:pPr>
            <a:r>
              <a:rPr lang="en-CA" dirty="0" smtClean="0"/>
              <a:t>According to teens in 2017, Snapchat is the most important social network of their generation (ahead of Instagram)</a:t>
            </a:r>
          </a:p>
          <a:p>
            <a:pPr marL="285750" indent="-285750">
              <a:spcAft>
                <a:spcPts val="1600"/>
              </a:spcAft>
            </a:pPr>
            <a:r>
              <a:rPr lang="en-CA" dirty="0" smtClean="0"/>
              <a:t>1/3 of adult users are between the ages of 18 and 24</a:t>
            </a:r>
            <a:endParaRPr dirty="0"/>
          </a:p>
        </p:txBody>
      </p:sp>
      <p:pic>
        <p:nvPicPr>
          <p:cNvPr id="7170" name="Picture 2" descr="Image result for snapch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4654" y="1115569"/>
            <a:ext cx="4019550" cy="32004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200476"/>
            <a:ext cx="8520600" cy="707400"/>
          </a:xfrm>
        </p:spPr>
        <p:txBody>
          <a:bodyPr/>
          <a:lstStyle/>
          <a:p>
            <a:r>
              <a:rPr lang="en-CA" dirty="0" smtClean="0"/>
              <a:t>Instagram</a:t>
            </a:r>
            <a:endParaRPr lang="en-CA" dirty="0"/>
          </a:p>
        </p:txBody>
      </p:sp>
      <p:sp>
        <p:nvSpPr>
          <p:cNvPr id="3" name="Text Placeholder 2"/>
          <p:cNvSpPr>
            <a:spLocks noGrp="1"/>
          </p:cNvSpPr>
          <p:nvPr>
            <p:ph type="body" idx="1"/>
          </p:nvPr>
        </p:nvSpPr>
        <p:spPr>
          <a:xfrm>
            <a:off x="290434" y="904818"/>
            <a:ext cx="8520600" cy="3302700"/>
          </a:xfrm>
        </p:spPr>
        <p:txBody>
          <a:bodyPr/>
          <a:lstStyle/>
          <a:p>
            <a:pPr>
              <a:spcAft>
                <a:spcPts val="1200"/>
              </a:spcAft>
            </a:pPr>
            <a:r>
              <a:rPr lang="en-CA" dirty="0" smtClean="0"/>
              <a:t>In 2015, there were approximately 77.6 million active Instagram users in the USA – this is projected to surpass 111 million users in 2019.</a:t>
            </a:r>
          </a:p>
          <a:p>
            <a:pPr>
              <a:spcAft>
                <a:spcPts val="1200"/>
              </a:spcAft>
            </a:pPr>
            <a:r>
              <a:rPr lang="en-CA" dirty="0" smtClean="0"/>
              <a:t>Half of Instagram’s user base is between 18 and 29 years old.</a:t>
            </a:r>
          </a:p>
          <a:p>
            <a:pPr>
              <a:spcAft>
                <a:spcPts val="1200"/>
              </a:spcAft>
            </a:pPr>
            <a:r>
              <a:rPr lang="en-CA" dirty="0" smtClean="0"/>
              <a:t>41 percent of users are 24 years or younger.</a:t>
            </a:r>
          </a:p>
          <a:p>
            <a:pPr>
              <a:spcAft>
                <a:spcPts val="1200"/>
              </a:spcAft>
            </a:pPr>
            <a:r>
              <a:rPr lang="en-CA" dirty="0" smtClean="0"/>
              <a:t>98% of fashion brands have an Instagram profile.</a:t>
            </a:r>
          </a:p>
          <a:p>
            <a:endParaRPr lang="en-CA" dirty="0" smtClean="0"/>
          </a:p>
          <a:p>
            <a:endParaRPr lang="en-CA" dirty="0"/>
          </a:p>
        </p:txBody>
      </p:sp>
      <p:pic>
        <p:nvPicPr>
          <p:cNvPr id="5122" name="Picture 2" descr="Image result for instagram"/>
          <p:cNvPicPr>
            <a:picLocks noChangeAspect="1" noChangeArrowheads="1"/>
          </p:cNvPicPr>
          <p:nvPr/>
        </p:nvPicPr>
        <p:blipFill rotWithShape="1">
          <a:blip r:embed="rId2">
            <a:extLst>
              <a:ext uri="{28A0092B-C50C-407E-A947-70E740481C1C}">
                <a14:useLocalDpi xmlns:a14="http://schemas.microsoft.com/office/drawing/2010/main" val="0"/>
              </a:ext>
            </a:extLst>
          </a:blip>
          <a:srcRect l="8996" t="10382" r="8542" b="12304"/>
          <a:stretch/>
        </p:blipFill>
        <p:spPr bwMode="auto">
          <a:xfrm>
            <a:off x="5592726" y="3128873"/>
            <a:ext cx="3402417" cy="1794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3492241"/>
      </p:ext>
    </p:extLst>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TotalTime>
  <Words>435</Words>
  <Application>Microsoft Office PowerPoint</Application>
  <PresentationFormat>On-screen Show (16:9)</PresentationFormat>
  <Paragraphs>40</Paragraphs>
  <Slides>16</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PT Sans Narrow</vt:lpstr>
      <vt:lpstr>Open Sans</vt:lpstr>
      <vt:lpstr>Tropic</vt:lpstr>
      <vt:lpstr>Digital Footprint</vt:lpstr>
      <vt:lpstr>Digital Footprint: the record or trail left by the things you do online. Your social media activity, the info on your personal website, your browsing history, your online subscriptions, any photo galleries and videos you’ve uploaded – essentially, anything on the Internet with your name on it. </vt:lpstr>
      <vt:lpstr>Social Media Stats</vt:lpstr>
      <vt:lpstr>Most Popular Social Media Sites</vt:lpstr>
      <vt:lpstr>PowerPoint Presentation</vt:lpstr>
      <vt:lpstr>PowerPoint Presentation</vt:lpstr>
      <vt:lpstr>Facebook</vt:lpstr>
      <vt:lpstr>Snapchat</vt:lpstr>
      <vt:lpstr>Instagram</vt:lpstr>
      <vt:lpstr>Digital Footprint</vt:lpstr>
      <vt:lpstr>PowerPoint Presentation</vt:lpstr>
      <vt:lpstr>Digital Footprint and Your Career</vt:lpstr>
      <vt:lpstr>PowerPoint Presentation</vt:lpstr>
      <vt:lpstr>Digital Footprint and Your Career</vt:lpstr>
      <vt:lpstr>Digital Footprint and Your Career</vt:lpstr>
      <vt:lpstr>How To Manage Your Social Media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Footprint</dc:title>
  <cp:lastModifiedBy>elizabeth duffield</cp:lastModifiedBy>
  <cp:revision>9</cp:revision>
  <dcterms:modified xsi:type="dcterms:W3CDTF">2018-05-29T05:02:12Z</dcterms:modified>
</cp:coreProperties>
</file>