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58" r:id="rId11"/>
    <p:sldId id="270" r:id="rId12"/>
    <p:sldId id="266" r:id="rId13"/>
    <p:sldId id="267" r:id="rId14"/>
    <p:sldId id="268" r:id="rId15"/>
    <p:sldId id="269" r:id="rId16"/>
    <p:sldId id="271" r:id="rId17"/>
    <p:sldId id="288" r:id="rId18"/>
    <p:sldId id="289" r:id="rId19"/>
    <p:sldId id="290" r:id="rId20"/>
    <p:sldId id="291" r:id="rId21"/>
    <p:sldId id="278" r:id="rId22"/>
    <p:sldId id="279" r:id="rId23"/>
    <p:sldId id="275" r:id="rId24"/>
    <p:sldId id="280" r:id="rId25"/>
    <p:sldId id="281" r:id="rId26"/>
    <p:sldId id="282" r:id="rId27"/>
    <p:sldId id="283" r:id="rId28"/>
    <p:sldId id="284" r:id="rId29"/>
    <p:sldId id="285" r:id="rId30"/>
    <p:sldId id="272" r:id="rId31"/>
    <p:sldId id="274" r:id="rId32"/>
    <p:sldId id="276" r:id="rId33"/>
    <p:sldId id="292" r:id="rId34"/>
    <p:sldId id="293" r:id="rId35"/>
    <p:sldId id="294" r:id="rId36"/>
    <p:sldId id="25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Introduction to WorkSafeBC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Career Life Education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89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4800600"/>
          </a:xfrm>
        </p:spPr>
        <p:txBody>
          <a:bodyPr>
            <a:normAutofit/>
          </a:bodyPr>
          <a:lstStyle/>
          <a:p>
            <a:pPr indent="-342900"/>
            <a:r>
              <a:rPr lang="en-CA" sz="2400" dirty="0" smtClean="0"/>
              <a:t>Each day in BC, 30 young workers are hurt on the job, or one every 48 minutes.</a:t>
            </a:r>
          </a:p>
          <a:p>
            <a:pPr indent="-342900"/>
            <a:r>
              <a:rPr lang="en-CA" sz="2400" dirty="0" smtClean="0"/>
              <a:t>Every week, five of these young workers are permanently disabled in workplace accidents.</a:t>
            </a:r>
          </a:p>
          <a:p>
            <a:pPr indent="-342900"/>
            <a:r>
              <a:rPr lang="en-CA" sz="2400" dirty="0" smtClean="0"/>
              <a:t>In 2006, 9 young workers were killed in work-related accidents.</a:t>
            </a:r>
            <a:endParaRPr lang="en-CA" sz="2400" dirty="0"/>
          </a:p>
        </p:txBody>
      </p:sp>
      <p:pic>
        <p:nvPicPr>
          <p:cNvPr id="4" name="Picture 4" descr="Image result for work saf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82" y="1219200"/>
            <a:ext cx="3708400" cy="370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676"/>
            <a:ext cx="7677725" cy="57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True of 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848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 smtClean="0"/>
              <a:t>Young workers don’t have any health and safety rights on the job – they can get fired for speaking up.</a:t>
            </a:r>
            <a:endParaRPr lang="en-CA" sz="2800" dirty="0"/>
          </a:p>
        </p:txBody>
      </p:sp>
      <p:pic>
        <p:nvPicPr>
          <p:cNvPr id="5122" name="Picture 2" descr="Image result for workers righ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5555615" cy="307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05400" cy="4800600"/>
          </a:xfrm>
        </p:spPr>
        <p:txBody>
          <a:bodyPr/>
          <a:lstStyle/>
          <a:p>
            <a:r>
              <a:rPr lang="en-CA" dirty="0" smtClean="0"/>
              <a:t>All workers in BC are protected by the Workers Compensation Act. This legislation says that employers must provide all employees with a safe workplace, adequate training and supervision, and properly maintained and functioning safety equipment.</a:t>
            </a:r>
          </a:p>
          <a:p>
            <a:r>
              <a:rPr lang="en-CA" dirty="0" smtClean="0"/>
              <a:t>Workers also have the right to refuse work if they believe the task or conditions are unsafe.</a:t>
            </a:r>
            <a:endParaRPr lang="en-CA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5. True or 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 smtClean="0"/>
              <a:t>Only WorkSafeBC can guarantee workplace safety for young workers.</a:t>
            </a:r>
            <a:endParaRPr lang="en-CA" sz="2800" dirty="0"/>
          </a:p>
        </p:txBody>
      </p:sp>
      <p:pic>
        <p:nvPicPr>
          <p:cNvPr id="6146" name="Picture 2" descr="Image result for works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6096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848600" cy="48006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Keeping young workers safe is a shared responsibility. Employers, unions, co-workers, parents, educators, youth, the community, and WorkSafeBC all have a part to play.</a:t>
            </a:r>
            <a:endParaRPr lang="en-CA" sz="2400" dirty="0"/>
          </a:p>
        </p:txBody>
      </p:sp>
      <p:pic>
        <p:nvPicPr>
          <p:cNvPr id="7170" name="Picture 2" descr="Image result for work saf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4953000" cy="351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Iceberg Effect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4953000" cy="54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1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 in your group….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CA" sz="3200" dirty="0" smtClean="0"/>
              <a:t>Have you or anyone you know been injured on the job?</a:t>
            </a:r>
            <a:endParaRPr lang="en-CA" sz="3200" dirty="0"/>
          </a:p>
        </p:txBody>
      </p:sp>
      <p:pic>
        <p:nvPicPr>
          <p:cNvPr id="2050" name="Picture 2" descr="C:\Users\elizabeth\AppData\Local\Microsoft\Windows\INetCache\IE\QX6WSUVC\polls_broken_leg_0407_354688_answer_1_xlarge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6" y="3124200"/>
            <a:ext cx="2714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44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 in your group….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spcAft>
                <a:spcPts val="1800"/>
              </a:spcAft>
              <a:buFont typeface="+mj-lt"/>
              <a:buAutoNum type="arabicPeriod"/>
            </a:pPr>
            <a:r>
              <a:rPr lang="en-CA" sz="3200" dirty="0" smtClean="0"/>
              <a:t>Discuss and come up with a list of jobs or industries that are hazardous.</a:t>
            </a:r>
          </a:p>
          <a:p>
            <a:pPr marL="571500" indent="-457200">
              <a:spcAft>
                <a:spcPts val="1800"/>
              </a:spcAft>
              <a:buFont typeface="+mj-lt"/>
              <a:buAutoNum type="arabicPeriod"/>
            </a:pPr>
            <a:r>
              <a:rPr lang="en-CA" sz="3200" dirty="0" smtClean="0"/>
              <a:t>Describe the sort of hazards and hazardous activities that workers might experience in these jobs/industries.</a:t>
            </a:r>
            <a:endParaRPr lang="en-CA" sz="3200" dirty="0"/>
          </a:p>
        </p:txBody>
      </p:sp>
      <p:pic>
        <p:nvPicPr>
          <p:cNvPr id="3075" name="Picture 3" descr="C:\Users\elizabeth\AppData\Local\Microsoft\Windows\INetCache\IE\QX6WSUVC\emergency_help_3d_characters_stock_phot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10545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9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CA" dirty="0" smtClean="0"/>
              <a:t>Jobs &amp; Industries that can be Hazardous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362" y="1752600"/>
            <a:ext cx="7620000" cy="44196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Construction</a:t>
            </a:r>
          </a:p>
          <a:p>
            <a:r>
              <a:rPr lang="en-CA" sz="3200" dirty="0" smtClean="0"/>
              <a:t>Logging work</a:t>
            </a:r>
          </a:p>
          <a:p>
            <a:r>
              <a:rPr lang="en-CA" sz="3200" dirty="0" smtClean="0"/>
              <a:t>Retail work</a:t>
            </a:r>
          </a:p>
          <a:p>
            <a:r>
              <a:rPr lang="en-CA" sz="3200" dirty="0" smtClean="0"/>
              <a:t>Warehouse work</a:t>
            </a:r>
          </a:p>
          <a:p>
            <a:r>
              <a:rPr lang="en-CA" sz="3200" dirty="0" smtClean="0"/>
              <a:t>Restaurant work</a:t>
            </a:r>
            <a:endParaRPr lang="en-CA" sz="3200" dirty="0"/>
          </a:p>
        </p:txBody>
      </p:sp>
      <p:pic>
        <p:nvPicPr>
          <p:cNvPr id="4098" name="Picture 2" descr="C:\Users\elizabeth\AppData\Local\Microsoft\Windows\INetCache\IE\3FIAVF5H\Construction_Worker_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18" y="1103600"/>
            <a:ext cx="15906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lizabeth\AppData\Local\Microsoft\Windows\INetCache\IE\RUCKH2ZR\lumberja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43" y="1075891"/>
            <a:ext cx="2255019" cy="204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lizabeth\AppData\Local\Microsoft\Windows\INetCache\IE\OGXG8BDV\smiling-cashier-girl-vector-82769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86" y="4730750"/>
            <a:ext cx="2020532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elizabeth\AppData\Local\Microsoft\Windows\INetCache\IE\RUCKH2ZR\inventario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43" y="365760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elizabeth\AppData\Local\Microsoft\Windows\INetCache\IE\QX6WSUVC\waiter1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52" y="3387725"/>
            <a:ext cx="1498389" cy="24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6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06562"/>
          </a:xfrm>
        </p:spPr>
        <p:txBody>
          <a:bodyPr/>
          <a:lstStyle/>
          <a:p>
            <a:r>
              <a:rPr lang="en-CA" dirty="0"/>
              <a:t>Think back to our guest speaker – Michael Lovett….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4267200"/>
          </a:xfrm>
        </p:spPr>
        <p:txBody>
          <a:bodyPr/>
          <a:lstStyle/>
          <a:p>
            <a:r>
              <a:rPr lang="en-CA" dirty="0" smtClean="0"/>
              <a:t>Answer the true or false question on your handout</a:t>
            </a:r>
          </a:p>
          <a:p>
            <a:endParaRPr lang="en-CA" dirty="0"/>
          </a:p>
          <a:p>
            <a:r>
              <a:rPr lang="en-CA" dirty="0" smtClean="0"/>
              <a:t>Please do this individually</a:t>
            </a:r>
            <a:endParaRPr lang="en-CA" dirty="0"/>
          </a:p>
        </p:txBody>
      </p:sp>
      <p:pic>
        <p:nvPicPr>
          <p:cNvPr id="1026" name="Picture 2" descr="C:\Users\elizabeth\AppData\Local\Microsoft\Windows\INetCache\IE\OGXG8BDV\homer_think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56" y="3733800"/>
            <a:ext cx="36124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50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Hazards in the Workplace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Slips, trips, falls</a:t>
            </a:r>
          </a:p>
          <a:p>
            <a:r>
              <a:rPr lang="en-CA" dirty="0" smtClean="0"/>
              <a:t>Improper use of equipment</a:t>
            </a:r>
          </a:p>
          <a:p>
            <a:r>
              <a:rPr lang="en-CA" dirty="0" smtClean="0"/>
              <a:t>Not turning off power when repairing/cleaning equipment</a:t>
            </a:r>
          </a:p>
          <a:p>
            <a:r>
              <a:rPr lang="en-CA" dirty="0" smtClean="0"/>
              <a:t>Being struck by falling objects</a:t>
            </a:r>
          </a:p>
          <a:p>
            <a:r>
              <a:rPr lang="en-CA" dirty="0" smtClean="0"/>
              <a:t>Improper use or storage of chemicals</a:t>
            </a:r>
          </a:p>
          <a:p>
            <a:r>
              <a:rPr lang="en-CA" dirty="0" smtClean="0"/>
              <a:t>Improper lighting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Improper use of sharp objects</a:t>
            </a:r>
          </a:p>
          <a:p>
            <a:r>
              <a:rPr lang="en-CA" dirty="0" smtClean="0"/>
              <a:t>Faulty equipment</a:t>
            </a:r>
          </a:p>
          <a:p>
            <a:r>
              <a:rPr lang="en-CA" dirty="0" smtClean="0"/>
              <a:t>Vehicle accidents</a:t>
            </a:r>
          </a:p>
          <a:p>
            <a:r>
              <a:rPr lang="en-CA" dirty="0" smtClean="0"/>
              <a:t>Improper lifting</a:t>
            </a:r>
          </a:p>
          <a:p>
            <a:r>
              <a:rPr lang="en-CA" dirty="0" smtClean="0"/>
              <a:t>Handling hot items</a:t>
            </a:r>
          </a:p>
          <a:p>
            <a:r>
              <a:rPr lang="en-CA" dirty="0" smtClean="0"/>
              <a:t>Cluttered work area</a:t>
            </a:r>
          </a:p>
          <a:p>
            <a:r>
              <a:rPr lang="en-CA" dirty="0" smtClean="0"/>
              <a:t>Uneven terrain</a:t>
            </a:r>
          </a:p>
          <a:p>
            <a:r>
              <a:rPr lang="en-CA" dirty="0" smtClean="0"/>
              <a:t>Not paying attention</a:t>
            </a:r>
          </a:p>
          <a:p>
            <a:r>
              <a:rPr lang="en-CA" dirty="0" smtClean="0"/>
              <a:t>Not falling safety protocols</a:t>
            </a:r>
          </a:p>
        </p:txBody>
      </p:sp>
    </p:spTree>
    <p:extLst>
      <p:ext uri="{BB962C8B-B14F-4D97-AF65-F5344CB8AC3E}">
        <p14:creationId xmlns:p14="http://schemas.microsoft.com/office/powerpoint/2010/main" val="1670788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24800" cy="1143000"/>
          </a:xfrm>
        </p:spPr>
        <p:txBody>
          <a:bodyPr/>
          <a:lstStyle/>
          <a:p>
            <a:r>
              <a:rPr lang="en-CA" dirty="0" smtClean="0"/>
              <a:t>Top 7 Dangers to Young Workers</a:t>
            </a:r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772400" cy="477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40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en-CA" dirty="0" smtClean="0"/>
              <a:t>Top 7 Dangers to Young Workers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AutoNum type="arabicPeriod"/>
            </a:pPr>
            <a:r>
              <a:rPr lang="en-CA" sz="3200" dirty="0" smtClean="0"/>
              <a:t>Lifting objects </a:t>
            </a:r>
          </a:p>
          <a:p>
            <a:pPr marL="114300" indent="0">
              <a:buNone/>
            </a:pPr>
            <a:endParaRPr lang="en-CA" dirty="0" smtClean="0"/>
          </a:p>
          <a:p>
            <a:pPr marL="114300" indent="0">
              <a:buNone/>
            </a:pPr>
            <a:r>
              <a:rPr lang="en-CA" dirty="0" smtClean="0"/>
              <a:t>This happens most often in </a:t>
            </a:r>
          </a:p>
          <a:p>
            <a:pPr marL="114300" indent="0">
              <a:buNone/>
            </a:pPr>
            <a:r>
              <a:rPr lang="en-CA" dirty="0" smtClean="0"/>
              <a:t>the following jobs/careers</a:t>
            </a:r>
          </a:p>
          <a:p>
            <a:r>
              <a:rPr lang="en-CA" dirty="0" smtClean="0"/>
              <a:t>Retail clerks</a:t>
            </a:r>
          </a:p>
          <a:p>
            <a:r>
              <a:rPr lang="en-CA" dirty="0" smtClean="0"/>
              <a:t>Shippers-receivers</a:t>
            </a:r>
          </a:p>
          <a:p>
            <a:r>
              <a:rPr lang="en-CA" dirty="0" smtClean="0"/>
              <a:t>Labourers</a:t>
            </a:r>
          </a:p>
          <a:p>
            <a:r>
              <a:rPr lang="en-CA" dirty="0" smtClean="0"/>
              <a:t>Material Handlers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98473" y="1524000"/>
            <a:ext cx="2438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omic Sans MS" panose="030F0702030302020204" pitchFamily="66" charset="0"/>
              </a:rPr>
              <a:t>950 young workers per year</a:t>
            </a:r>
            <a:endParaRPr lang="en-CA" sz="32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elizabeth\AppData\Local\Microsoft\Windows\INetCache\IE\QX6WSUVC\box_lift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80" y="4038600"/>
            <a:ext cx="2462784" cy="235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26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er lifting techni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9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en-CA" dirty="0" smtClean="0"/>
              <a:t>Top 7 Dangers to Young Workers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CA" sz="3200" dirty="0" smtClean="0"/>
              <a:t>2. Working on ladders, stairs, scaffolding, other raised areas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2438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omic Sans MS" panose="030F0702030302020204" pitchFamily="66" charset="0"/>
              </a:rPr>
              <a:t>900 young workers per year</a:t>
            </a:r>
            <a:endParaRPr lang="en-CA" sz="3200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 descr="C:\Users\elizabeth\AppData\Local\Microsoft\Windows\INetCache\IE\QX6WSUVC\escaler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299855"/>
            <a:ext cx="3276601" cy="39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0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en-CA" dirty="0" smtClean="0"/>
              <a:t>Top 7 Dangers to Young Workers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CA" sz="3200" dirty="0" smtClean="0"/>
              <a:t>3. Using knives in food service, retail sales, supermarkets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956687"/>
            <a:ext cx="2438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omic Sans MS" panose="030F0702030302020204" pitchFamily="66" charset="0"/>
              </a:rPr>
              <a:t>525 young workers per year</a:t>
            </a:r>
            <a:endParaRPr lang="en-CA" sz="32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elizabeth\AppData\Local\Microsoft\Windows\INetCache\IE\QX6WSUVC\blog-ron-brown-falling-knif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7469"/>
            <a:ext cx="2842843" cy="32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0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en-CA" dirty="0" smtClean="0"/>
              <a:t>Top 7 Dangers to Young Workers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CA" sz="3200" dirty="0" smtClean="0"/>
              <a:t>4. Working with hot substances or equipment in restaurants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283527"/>
            <a:ext cx="2438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omic Sans MS" panose="030F0702030302020204" pitchFamily="66" charset="0"/>
              </a:rPr>
              <a:t>350 young workers per year</a:t>
            </a:r>
            <a:endParaRPr lang="en-CA" sz="32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elizabeth\AppData\Local\Microsoft\Windows\INetCache\IE\OGXG8BDV\250px-Boiling_wa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99" y="2473036"/>
            <a:ext cx="2752436" cy="20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lizabeth\AppData\Local\Microsoft\Windows\INetCache\IE\3FIAVF5H\dsc_0219-cop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89" y="4648199"/>
            <a:ext cx="3104985" cy="20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00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en-CA" dirty="0" smtClean="0"/>
              <a:t>Top 7 Dangers to Young Workers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CA" sz="3200" dirty="0" smtClean="0"/>
              <a:t>5. Driving or riding in vehicles and operating or working near mobile equipment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981558"/>
            <a:ext cx="2438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omic Sans MS" panose="030F0702030302020204" pitchFamily="66" charset="0"/>
              </a:rPr>
              <a:t>250 young workers per year</a:t>
            </a:r>
            <a:endParaRPr lang="en-CA" sz="32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C:\Users\elizabeth\AppData\Local\Microsoft\Windows\INetCache\IE\3FIAVF5H\55932f1eb1c54b728f5f8eaf4caff31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" y="3048000"/>
            <a:ext cx="41148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0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en-CA" dirty="0" smtClean="0"/>
              <a:t>Top 7 Dangers to Young Workers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CA" sz="3200" dirty="0" smtClean="0"/>
              <a:t>6. Operating food slicers in restaurants, supermarkets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352800"/>
            <a:ext cx="2438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omic Sans MS" panose="030F0702030302020204" pitchFamily="66" charset="0"/>
              </a:rPr>
              <a:t>150 young workers per year</a:t>
            </a:r>
            <a:endParaRPr lang="en-CA" sz="3200" dirty="0">
              <a:latin typeface="Comic Sans MS" panose="030F0702030302020204" pitchFamily="66" charset="0"/>
            </a:endParaRPr>
          </a:p>
        </p:txBody>
      </p:sp>
      <p:pic>
        <p:nvPicPr>
          <p:cNvPr id="10243" name="Picture 3" descr="C:\Users\elizabeth\AppData\Local\Microsoft\Windows\INetCache\IE\QX6WSUVC\1200px-Meat_slic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470564" cy="29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00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en-CA" dirty="0" smtClean="0"/>
              <a:t>Top 7 Dangers to Young Workers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CA" sz="3200" dirty="0" smtClean="0"/>
              <a:t>7. Working near running equipment or machinery in a variety of jobs.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108674"/>
            <a:ext cx="2438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omic Sans MS" panose="030F0702030302020204" pitchFamily="66" charset="0"/>
              </a:rPr>
              <a:t>125 young workers per year</a:t>
            </a:r>
            <a:endParaRPr lang="en-CA" sz="3200" dirty="0">
              <a:latin typeface="Comic Sans MS" panose="030F0702030302020204" pitchFamily="66" charset="0"/>
            </a:endParaRPr>
          </a:p>
        </p:txBody>
      </p:sp>
      <p:pic>
        <p:nvPicPr>
          <p:cNvPr id="11267" name="Picture 3" descr="C:\Users\elizabeth\AppData\Local\Microsoft\Windows\INetCache\IE\RUCKH2ZR\Cutting-Wood-for-Pantry-Cabine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8674"/>
            <a:ext cx="3733800" cy="28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0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True or 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 smtClean="0"/>
              <a:t>Young workers have the same risk of injury on the job as other workers do.</a:t>
            </a:r>
            <a:endParaRPr lang="en-CA" sz="2800" dirty="0"/>
          </a:p>
        </p:txBody>
      </p:sp>
      <p:pic>
        <p:nvPicPr>
          <p:cNvPr id="1026" name="Picture 2" descr="Image result for work saf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897582" cy="28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MSI – Musculoskeletal Injuries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CA" dirty="0" smtClean="0"/>
              <a:t>A MSI is an injury or disorder of the </a:t>
            </a:r>
            <a:r>
              <a:rPr lang="en-CA" b="1" dirty="0" smtClean="0"/>
              <a:t>muscles, tendons, ligaments, joints, nerves, blood vessels or related soft tissue </a:t>
            </a:r>
            <a:r>
              <a:rPr lang="en-CA" dirty="0" smtClean="0"/>
              <a:t>including  a sprain, strain and inflammation, that may be caused or aggravated by work. </a:t>
            </a:r>
          </a:p>
          <a:p>
            <a:r>
              <a:rPr lang="en-CA" dirty="0" smtClean="0"/>
              <a:t>MSIs result from overexertion and </a:t>
            </a:r>
            <a:r>
              <a:rPr lang="en-CA" b="1" dirty="0" smtClean="0"/>
              <a:t>repetitive  motion </a:t>
            </a:r>
          </a:p>
          <a:p>
            <a:r>
              <a:rPr lang="en-CA" dirty="0" smtClean="0"/>
              <a:t>They account for 1/3 of claims to WorkSafeBC</a:t>
            </a:r>
          </a:p>
        </p:txBody>
      </p:sp>
      <p:pic>
        <p:nvPicPr>
          <p:cNvPr id="12290" name="Picture 2" descr="C:\Users\elizabeth\AppData\Local\Microsoft\Windows\INetCache\IE\RUCKH2ZR\Academic-Physician-Life-Care-Planner-Greg-Vigna-Helps-Understand-Cauda-Equina-Syndrome-Red-Flag-Warn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13018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lizabeth\AppData\Local\Microsoft\Windows\INetCache\IE\3FIAVF5H\TennisElbo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3900487"/>
            <a:ext cx="3810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MSI – Musculoskeletal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/>
          <a:lstStyle/>
          <a:p>
            <a:r>
              <a:rPr lang="en-CA" dirty="0" smtClean="0"/>
              <a:t>MSIs are often occur gradually from monotonous, repetitive motions such as stocking shelves, lifting boxes, etc.</a:t>
            </a:r>
          </a:p>
          <a:p>
            <a:r>
              <a:rPr lang="en-CA" dirty="0" smtClean="0"/>
              <a:t>MSIs are deceptive: you may not realize something’s wrong until it’s too late.</a:t>
            </a:r>
          </a:p>
          <a:p>
            <a:r>
              <a:rPr lang="en-CA" dirty="0"/>
              <a:t>Many young workers ignore the symptoms and consider them just part of the job</a:t>
            </a:r>
          </a:p>
          <a:p>
            <a:r>
              <a:rPr lang="en-CA" dirty="0"/>
              <a:t>Symptoms include pain, numbness, tingling or weakness</a:t>
            </a:r>
          </a:p>
          <a:p>
            <a:r>
              <a:rPr lang="en-CA" dirty="0"/>
              <a:t>Muscle strains to the neck and back, </a:t>
            </a:r>
            <a:r>
              <a:rPr lang="en-CA" b="1" dirty="0"/>
              <a:t>tendonitis, and carpal tunnel syndrome </a:t>
            </a:r>
            <a:r>
              <a:rPr lang="en-CA" dirty="0"/>
              <a:t>are all examples of MSI-related conditions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35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Asbestos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57300"/>
            <a:ext cx="7620000" cy="4800600"/>
          </a:xfrm>
        </p:spPr>
        <p:txBody>
          <a:bodyPr/>
          <a:lstStyle/>
          <a:p>
            <a:r>
              <a:rPr lang="en-CA" b="1" dirty="0" smtClean="0"/>
              <a:t>Fibrous material </a:t>
            </a:r>
            <a:r>
              <a:rPr lang="en-CA" dirty="0" smtClean="0"/>
              <a:t>that was once used in many products because it added </a:t>
            </a:r>
            <a:r>
              <a:rPr lang="en-CA" b="1" dirty="0" smtClean="0"/>
              <a:t>strength</a:t>
            </a:r>
            <a:r>
              <a:rPr lang="en-CA" dirty="0" smtClean="0"/>
              <a:t> as well as heat and chemical resistance.</a:t>
            </a:r>
          </a:p>
          <a:p>
            <a:r>
              <a:rPr lang="en-CA" dirty="0" smtClean="0"/>
              <a:t>Material dries out and crumbles easily – this is when it’s most dangerous as the </a:t>
            </a:r>
            <a:r>
              <a:rPr lang="en-CA" b="1" dirty="0" smtClean="0"/>
              <a:t>fibres can be inhaled.</a:t>
            </a:r>
          </a:p>
          <a:p>
            <a:r>
              <a:rPr lang="en-CA" dirty="0" smtClean="0"/>
              <a:t>Asbestos in the lungs can cause </a:t>
            </a:r>
            <a:r>
              <a:rPr lang="en-CA" b="1" dirty="0" smtClean="0"/>
              <a:t>lung cancer </a:t>
            </a:r>
            <a:r>
              <a:rPr lang="en-CA" dirty="0" smtClean="0"/>
              <a:t>or other serious diseases many years down the road.</a:t>
            </a:r>
            <a:endParaRPr lang="en-CA" dirty="0"/>
          </a:p>
        </p:txBody>
      </p:sp>
      <p:pic>
        <p:nvPicPr>
          <p:cNvPr id="14338" name="Picture 2" descr="C:\Users\elizabeth\AppData\Local\Microsoft\Windows\INetCache\IE\3FIAVF5H\Anthophyllite_asbestos_SE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asbes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66" y="3962400"/>
            <a:ext cx="375313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18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workplace hazards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3200" b="1" dirty="0"/>
              <a:t>Fatigue</a:t>
            </a:r>
          </a:p>
          <a:p>
            <a:pPr lvl="0"/>
            <a:r>
              <a:rPr lang="en-CA" sz="3200" b="1" dirty="0"/>
              <a:t>Heat stress</a:t>
            </a:r>
          </a:p>
          <a:p>
            <a:pPr lvl="0"/>
            <a:r>
              <a:rPr lang="en-CA" sz="3200" b="1" dirty="0"/>
              <a:t>Sun exposure</a:t>
            </a:r>
          </a:p>
          <a:p>
            <a:pPr lvl="0"/>
            <a:r>
              <a:rPr lang="en-CA" sz="3200" b="1" dirty="0"/>
              <a:t>Noise exposure</a:t>
            </a:r>
          </a:p>
          <a:p>
            <a:pPr lvl="0"/>
            <a:r>
              <a:rPr lang="en-CA" sz="3200" dirty="0"/>
              <a:t>Mineral and chemical hazards (lead, </a:t>
            </a:r>
            <a:r>
              <a:rPr lang="en-CA" sz="3200" dirty="0" smtClean="0"/>
              <a:t>cleaning </a:t>
            </a:r>
            <a:r>
              <a:rPr lang="en-CA" sz="3200" dirty="0"/>
              <a:t>agents, pesticides)</a:t>
            </a:r>
          </a:p>
          <a:p>
            <a:pPr lvl="0"/>
            <a:r>
              <a:rPr lang="en-CA" sz="3200" dirty="0"/>
              <a:t>Exposure to biological hazards (HIV, hepatitis, hantavirus, West Nile virus)</a:t>
            </a:r>
          </a:p>
          <a:p>
            <a:endParaRPr lang="en-CA" dirty="0"/>
          </a:p>
        </p:txBody>
      </p:sp>
      <p:pic>
        <p:nvPicPr>
          <p:cNvPr id="15363" name="Picture 3" descr="C:\Users\elizabeth\AppData\Local\Microsoft\Windows\INetCache\IE\OGXG8BDV\dang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2676525" cy="24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78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 in your groups…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CA" sz="3200" dirty="0" smtClean="0"/>
              <a:t>What are some ways you can keep safe on the job?</a:t>
            </a:r>
            <a:endParaRPr lang="en-CA" sz="3200" dirty="0"/>
          </a:p>
        </p:txBody>
      </p:sp>
      <p:pic>
        <p:nvPicPr>
          <p:cNvPr id="16387" name="Picture 3" descr="C:\Users\elizabeth\AppData\Local\Microsoft\Windows\INetCache\IE\OGXG8BDV\SafetyFirs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98" y="1447800"/>
            <a:ext cx="3282441" cy="43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94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Awareness Test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dirty="0"/>
              <a:t>https://www.youtube.com/watch?v=0grANlx7y2E&amp;list=PL7Xq1zk0ZBvkHYvnmlvk0sa3XYosjyWnf&amp;index=24&amp;t=0s</a:t>
            </a:r>
          </a:p>
        </p:txBody>
      </p:sp>
    </p:spTree>
    <p:extLst>
      <p:ext uri="{BB962C8B-B14F-4D97-AF65-F5344CB8AC3E}">
        <p14:creationId xmlns:p14="http://schemas.microsoft.com/office/powerpoint/2010/main" val="253719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To keep safe on the job, do the following: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Ask to be trained about safe work procedures and how to recognize on the job hazards.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Follow safety procedures </a:t>
            </a:r>
            <a:r>
              <a:rPr lang="en-CA" dirty="0" smtClean="0"/>
              <a:t>and encourage others to do so.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Know their workplace health and safety </a:t>
            </a:r>
            <a:r>
              <a:rPr lang="en-CA" b="1" dirty="0" smtClean="0"/>
              <a:t>rights and responsibilities.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Ask questions if they are uncertain about anything.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Get involved </a:t>
            </a:r>
            <a:r>
              <a:rPr lang="en-CA" dirty="0" smtClean="0"/>
              <a:t>and support young worker health and safety programs.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56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95400"/>
            <a:ext cx="7620000" cy="48006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Young people between the ages 15-24 are particularly vulnerable to work-related injuries.</a:t>
            </a:r>
          </a:p>
          <a:p>
            <a:r>
              <a:rPr lang="en-CA" sz="2400" dirty="0" smtClean="0"/>
              <a:t>They’re eager to please and have much to offer, but typically lack the experience to judge what’s safe and what’s not. </a:t>
            </a:r>
            <a:endParaRPr lang="en-C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876800" cy="34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/>
          </a:bodyPr>
          <a:lstStyle/>
          <a:p>
            <a:pPr indent="-342900"/>
            <a:r>
              <a:rPr lang="en-CA" sz="2400" dirty="0" smtClean="0"/>
              <a:t>More than 50% of work-related accidents happen during a young worker’s first six months on the job.</a:t>
            </a:r>
          </a:p>
          <a:p>
            <a:pPr indent="-342900"/>
            <a:r>
              <a:rPr lang="en-CA" sz="2400" dirty="0" smtClean="0"/>
              <a:t>Males under 25 are much more likely to be injured on the job than any other workers.</a:t>
            </a:r>
            <a:endParaRPr lang="en-CA" sz="2400" dirty="0"/>
          </a:p>
        </p:txBody>
      </p:sp>
      <p:pic>
        <p:nvPicPr>
          <p:cNvPr id="8194" name="Picture 2" descr="Image result for young worker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7328"/>
            <a:ext cx="3810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8" y="3048000"/>
            <a:ext cx="427972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1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True or 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 smtClean="0"/>
              <a:t>Jobs in industries such as construction and forestry are the most dangerous for young workers.</a:t>
            </a:r>
            <a:endParaRPr lang="en-CA" sz="2800" dirty="0"/>
          </a:p>
        </p:txBody>
      </p:sp>
      <p:pic>
        <p:nvPicPr>
          <p:cNvPr id="2050" name="Picture 2" descr="Image result for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99470"/>
            <a:ext cx="3981321" cy="2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ore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21" y="3898954"/>
            <a:ext cx="4133979" cy="275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1462"/>
            <a:ext cx="8305800" cy="48006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While it’s true these industries can be hazardous, most of BC’s youth work in restaurants, supermarkets and retail stores. </a:t>
            </a:r>
          </a:p>
          <a:p>
            <a:r>
              <a:rPr lang="en-CA" sz="2400" dirty="0" smtClean="0"/>
              <a:t>These sectors have the highest rate of injury for young workers.</a:t>
            </a:r>
            <a:endParaRPr lang="en-C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067175" cy="373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3. True of 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/>
              <a:t>Injuries to young workers are often major ones.</a:t>
            </a:r>
          </a:p>
        </p:txBody>
      </p:sp>
      <p:pic>
        <p:nvPicPr>
          <p:cNvPr id="3074" name="Picture 2" descr="Image result for work inju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ork inju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35382"/>
            <a:ext cx="3590925" cy="362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1549"/>
            <a:ext cx="6096000" cy="48006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Common injuries to young workers include fractures and dislocations.</a:t>
            </a:r>
          </a:p>
          <a:p>
            <a:r>
              <a:rPr lang="en-CA" sz="2400" dirty="0" smtClean="0"/>
              <a:t>Some may be severe such as amputations, broken backs and third-degree burns. These injuries can mean permanent impairment, disfigurement and disability.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7919"/>
            <a:ext cx="5410200" cy="401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339</TotalTime>
  <Words>1045</Words>
  <Application>Microsoft Office PowerPoint</Application>
  <PresentationFormat>On-screen Show (4:3)</PresentationFormat>
  <Paragraphs>125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Adjacency</vt:lpstr>
      <vt:lpstr>Introduction to WorkSafeBC</vt:lpstr>
      <vt:lpstr>Think back to our guest speaker – Michael Lovett….</vt:lpstr>
      <vt:lpstr>1. True or False</vt:lpstr>
      <vt:lpstr>FALSE</vt:lpstr>
      <vt:lpstr>FALSE</vt:lpstr>
      <vt:lpstr>2. True or False</vt:lpstr>
      <vt:lpstr>FALSE</vt:lpstr>
      <vt:lpstr>3. True of False</vt:lpstr>
      <vt:lpstr>TRUE</vt:lpstr>
      <vt:lpstr>TRUE</vt:lpstr>
      <vt:lpstr>PowerPoint Presentation</vt:lpstr>
      <vt:lpstr>4. True of False</vt:lpstr>
      <vt:lpstr>FALSE</vt:lpstr>
      <vt:lpstr>5. True or False</vt:lpstr>
      <vt:lpstr>FALSE</vt:lpstr>
      <vt:lpstr>The Iceberg Effect</vt:lpstr>
      <vt:lpstr>Discuss in your group….</vt:lpstr>
      <vt:lpstr>Discuss in your group….</vt:lpstr>
      <vt:lpstr>Jobs &amp; Industries that can be Hazardous</vt:lpstr>
      <vt:lpstr>Hazards in the Workplace</vt:lpstr>
      <vt:lpstr>Top 7 Dangers to Young Workers</vt:lpstr>
      <vt:lpstr>Top 7 Dangers to Young Workers</vt:lpstr>
      <vt:lpstr>PowerPoint Presentation</vt:lpstr>
      <vt:lpstr>Top 7 Dangers to Young Workers</vt:lpstr>
      <vt:lpstr>Top 7 Dangers to Young Workers</vt:lpstr>
      <vt:lpstr>Top 7 Dangers to Young Workers</vt:lpstr>
      <vt:lpstr>Top 7 Dangers to Young Workers</vt:lpstr>
      <vt:lpstr>Top 7 Dangers to Young Workers</vt:lpstr>
      <vt:lpstr>Top 7 Dangers to Young Workers</vt:lpstr>
      <vt:lpstr>MSI – Musculoskeletal Injuries</vt:lpstr>
      <vt:lpstr>MSI – Musculoskeletal Injuries</vt:lpstr>
      <vt:lpstr>Asbestos</vt:lpstr>
      <vt:lpstr>Other workplace hazards</vt:lpstr>
      <vt:lpstr>Discuss in your groups…</vt:lpstr>
      <vt:lpstr>The Awareness Test</vt:lpstr>
      <vt:lpstr>To keep safe on the job, do the following: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Worksafe</dc:title>
  <dc:creator>elizabeth duffield</dc:creator>
  <cp:lastModifiedBy>elizabeth duffield</cp:lastModifiedBy>
  <cp:revision>27</cp:revision>
  <dcterms:created xsi:type="dcterms:W3CDTF">2006-08-16T00:00:00Z</dcterms:created>
  <dcterms:modified xsi:type="dcterms:W3CDTF">2018-06-04T05:30:48Z</dcterms:modified>
</cp:coreProperties>
</file>