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21"/>
  </p:notesMasterIdLst>
  <p:handoutMasterIdLst>
    <p:handoutMasterId r:id="rId22"/>
  </p:handoutMasterIdLst>
  <p:sldIdLst>
    <p:sldId id="311" r:id="rId3"/>
    <p:sldId id="307" r:id="rId4"/>
    <p:sldId id="297" r:id="rId5"/>
    <p:sldId id="298" r:id="rId6"/>
    <p:sldId id="299" r:id="rId7"/>
    <p:sldId id="308" r:id="rId8"/>
    <p:sldId id="309" r:id="rId9"/>
    <p:sldId id="305" r:id="rId10"/>
    <p:sldId id="310" r:id="rId11"/>
    <p:sldId id="304" r:id="rId12"/>
    <p:sldId id="292" r:id="rId13"/>
    <p:sldId id="312" r:id="rId14"/>
    <p:sldId id="302" r:id="rId15"/>
    <p:sldId id="303" r:id="rId16"/>
    <p:sldId id="293" r:id="rId17"/>
    <p:sldId id="294" r:id="rId18"/>
    <p:sldId id="295" r:id="rId19"/>
    <p:sldId id="296" r:id="rId20"/>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5274" autoAdjust="0"/>
  </p:normalViewPr>
  <p:slideViewPr>
    <p:cSldViewPr>
      <p:cViewPr varScale="1">
        <p:scale>
          <a:sx n="73" d="100"/>
          <a:sy n="73" d="100"/>
        </p:scale>
        <p:origin x="618" y="72"/>
      </p:cViewPr>
      <p:guideLst>
        <p:guide pos="3839"/>
        <p:guide orient="horz" pos="2160"/>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6/7/2018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6/7/2018</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1905001"/>
            <a:ext cx="10055781"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162" y="4572000"/>
            <a:ext cx="8613436"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6/7/2018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E8FB1-0A7A-443E-AAF7-31D4FA1AA312}" type="datetimeFigureOut">
              <a:rPr lang="en-US" smtClean="0"/>
              <a:t>6/7/2018</a:t>
            </a:fld>
            <a:endParaRPr lang="en-US"/>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BA54BD-C84D-46CE-8B72-31BFB26ABA43}" type="slidenum">
              <a:rPr lang="en-CA" smtClean="0"/>
              <a:t>‹#›</a:t>
            </a:fld>
            <a:endParaRPr lang="en-C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336191"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E8FB1-0A7A-443E-AAF7-31D4FA1AA312}" type="datetimeFigureOut">
              <a:rPr lang="en-US" smtClean="0"/>
              <a:t>6/7/2018</a:t>
            </a:fld>
            <a:endParaRPr lang="en-US"/>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BA54BD-C84D-46CE-8B72-31BFB26ABA43}" type="slidenum">
              <a:rPr lang="en-CA" smtClean="0"/>
              <a:t>‹#›</a:t>
            </a:fld>
            <a:endParaRPr lang="en-C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E8FB1-0A7A-443E-AAF7-31D4FA1AA312}" type="datetimeFigureOut">
              <a:rPr lang="en-US" smtClean="0"/>
              <a:t>6/7/2018</a:t>
            </a:fld>
            <a:endParaRPr lang="en-US"/>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BA54BD-C84D-46CE-8B72-31BFB26ABA43}" type="slidenum">
              <a:rPr lang="en-CA" smtClean="0"/>
              <a:t>‹#›</a:t>
            </a:fld>
            <a:endParaRPr lang="en-C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4" y="5486400"/>
            <a:ext cx="10210256"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2834" y="3852863"/>
            <a:ext cx="817878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smtClean="0"/>
              <a:t>6/7/2018</a:t>
            </a:fld>
            <a:endParaRPr lang="en-US"/>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BA54BD-C84D-46CE-8B72-31BFB26ABA43}" type="slidenum">
              <a:rPr lang="en-CA" smtClean="0"/>
              <a:t>‹#›</a:t>
            </a:fld>
            <a:endParaRPr lang="en-C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441" y="1536192"/>
            <a:ext cx="487553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91265" y="1536192"/>
            <a:ext cx="487553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FE8FB1-0A7A-443E-AAF7-31D4FA1AA312}" type="datetimeFigureOut">
              <a:rPr lang="en-US" smtClean="0"/>
              <a:t>6/7/2018</a:t>
            </a:fld>
            <a:endParaRPr lang="en-US"/>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5BA54BD-C84D-46CE-8B72-31BFB26ABA43}" type="slidenum">
              <a:rPr lang="en-CA" smtClean="0"/>
              <a:t>‹#›</a:t>
            </a:fld>
            <a:endParaRPr lang="en-C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3"/>
            <a:ext cx="487553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48755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91265" y="1535113"/>
            <a:ext cx="487553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91265" y="2174875"/>
            <a:ext cx="48755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FE8FB1-0A7A-443E-AAF7-31D4FA1AA312}" type="datetimeFigureOut">
              <a:rPr lang="en-US" smtClean="0"/>
              <a:t>6/7/2018</a:t>
            </a:fld>
            <a:endParaRPr lang="en-US"/>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5BA54BD-C84D-46CE-8B72-31BFB26ABA43}" type="slidenum">
              <a:rPr lang="en-CA" smtClean="0"/>
              <a:t>‹#›</a:t>
            </a:fld>
            <a:endParaRPr lang="en-C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FE8FB1-0A7A-443E-AAF7-31D4FA1AA312}" type="datetimeFigureOut">
              <a:rPr lang="en-US" smtClean="0"/>
              <a:t>6/7/2018</a:t>
            </a:fld>
            <a:endParaRPr lang="en-US"/>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5BA54BD-C84D-46CE-8B72-31BFB26ABA43}" type="slidenum">
              <a:rPr lang="en-CA" smtClean="0"/>
              <a:t>‹#›</a:t>
            </a:fld>
            <a:endParaRPr lang="en-C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smtClean="0"/>
              <a:t>6/7/2018</a:t>
            </a:fld>
            <a:endParaRPr lang="en-US"/>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5BA54BD-C84D-46CE-8B72-31BFB26ABA43}" type="slidenum">
              <a:rPr lang="en-CA" smtClean="0"/>
              <a:t>‹#›</a:t>
            </a:fld>
            <a:endParaRPr lang="en-C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296" y="5495544"/>
            <a:ext cx="10360501"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06293" y="6096000"/>
            <a:ext cx="10360503"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t>6/7/2018</a:t>
            </a:fld>
            <a:endParaRPr lang="en-US"/>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5BA54BD-C84D-46CE-8B72-31BFB26ABA43}" type="slidenum">
              <a:rPr lang="en-CA" smtClean="0"/>
              <a:t>‹#›</a:t>
            </a:fld>
            <a:endParaRPr lang="en-CA"/>
          </a:p>
        </p:txBody>
      </p:sp>
      <p:sp>
        <p:nvSpPr>
          <p:cNvPr id="9" name="Content Placeholder 8"/>
          <p:cNvSpPr>
            <a:spLocks noGrp="1"/>
          </p:cNvSpPr>
          <p:nvPr>
            <p:ph sz="quarter" idx="13"/>
          </p:nvPr>
        </p:nvSpPr>
        <p:spPr>
          <a:xfrm>
            <a:off x="406294" y="381000"/>
            <a:ext cx="10360501"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231" y="5495278"/>
            <a:ext cx="10360501"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11274663"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02231" y="6096000"/>
            <a:ext cx="10360501"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AFE8FB1-0A7A-443E-AAF7-31D4FA1AA312}" type="datetimeFigureOut">
              <a:rPr lang="en-US" smtClean="0"/>
              <a:t>6/7/2018</a:t>
            </a:fld>
            <a:endParaRPr lang="en-US"/>
          </a:p>
        </p:txBody>
      </p:sp>
      <p:sp>
        <p:nvSpPr>
          <p:cNvPr id="9" name="Slide Number Placeholder 8"/>
          <p:cNvSpPr>
            <a:spLocks noGrp="1"/>
          </p:cNvSpPr>
          <p:nvPr>
            <p:ph type="sldNum" sz="quarter" idx="11"/>
          </p:nvPr>
        </p:nvSpPr>
        <p:spPr/>
        <p:txBody>
          <a:bodyPr/>
          <a:lstStyle/>
          <a:p>
            <a:fld id="{25BA54BD-C84D-46CE-8B72-31BFB26ABA43}" type="slidenum">
              <a:rPr lang="en-CA" smtClean="0"/>
              <a:t>‹#›</a:t>
            </a:fld>
            <a:endParaRPr lang="en-CA"/>
          </a:p>
        </p:txBody>
      </p:sp>
      <p:sp>
        <p:nvSpPr>
          <p:cNvPr id="10" name="Footer Placeholder 9"/>
          <p:cNvSpPr>
            <a:spLocks noGrp="1"/>
          </p:cNvSpPr>
          <p:nvPr>
            <p:ph type="ftr" sz="quarter" idx="12"/>
          </p:nvPr>
        </p:nvSpPr>
        <p:spPr/>
        <p:txBody>
          <a:bodyPr/>
          <a:lstStyle/>
          <a:p>
            <a:endParaRPr lang="en-C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157354"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441" y="1600200"/>
            <a:ext cx="10157354"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11274663" y="0"/>
            <a:ext cx="91416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4663" y="5486400"/>
            <a:ext cx="914162"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2755" y="5648960"/>
            <a:ext cx="73133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5BA54BD-C84D-46CE-8B72-31BFB26ABA43}" type="slidenum">
              <a:rPr lang="en-CA" smtClean="0"/>
              <a:pPr/>
              <a:t>‹#›</a:t>
            </a:fld>
            <a:endParaRPr lang="en-CA"/>
          </a:p>
        </p:txBody>
      </p:sp>
      <p:sp>
        <p:nvSpPr>
          <p:cNvPr id="5" name="Footer Placeholder 4"/>
          <p:cNvSpPr>
            <a:spLocks noGrp="1"/>
          </p:cNvSpPr>
          <p:nvPr>
            <p:ph type="ftr" sz="quarter" idx="3"/>
          </p:nvPr>
        </p:nvSpPr>
        <p:spPr>
          <a:xfrm rot="16200000">
            <a:off x="10507382" y="3987864"/>
            <a:ext cx="2367281" cy="487553"/>
          </a:xfrm>
          <a:prstGeom prst="rect">
            <a:avLst/>
          </a:prstGeom>
        </p:spPr>
        <p:txBody>
          <a:bodyPr vert="horz" lIns="91440" tIns="45720" rIns="91440" bIns="45720" rtlCol="0" anchor="ctr"/>
          <a:lstStyle>
            <a:lvl1pPr algn="r">
              <a:defRPr sz="1200">
                <a:solidFill>
                  <a:schemeClr val="bg2"/>
                </a:solidFill>
              </a:defRPr>
            </a:lvl1pPr>
          </a:lstStyle>
          <a:p>
            <a:endParaRPr lang="en-CA"/>
          </a:p>
        </p:txBody>
      </p:sp>
      <p:sp>
        <p:nvSpPr>
          <p:cNvPr id="4" name="Date Placeholder 3"/>
          <p:cNvSpPr>
            <a:spLocks noGrp="1"/>
          </p:cNvSpPr>
          <p:nvPr>
            <p:ph type="dt" sz="half" idx="2"/>
          </p:nvPr>
        </p:nvSpPr>
        <p:spPr>
          <a:xfrm rot="16200000">
            <a:off x="10471823" y="1585024"/>
            <a:ext cx="2438399" cy="487553"/>
          </a:xfrm>
          <a:prstGeom prst="rect">
            <a:avLst/>
          </a:prstGeom>
        </p:spPr>
        <p:txBody>
          <a:bodyPr vert="horz" lIns="91440" tIns="45720" rIns="91440" bIns="45720" rtlCol="0" anchor="ctr"/>
          <a:lstStyle>
            <a:lvl1pPr algn="l">
              <a:defRPr sz="1200">
                <a:solidFill>
                  <a:schemeClr val="bg2"/>
                </a:solidFill>
              </a:defRPr>
            </a:lvl1pPr>
          </a:lstStyle>
          <a:p>
            <a:fld id="{9AFE8FB1-0A7A-443E-AAF7-31D4FA1AA312}" type="datetimeFigureOut">
              <a:rPr lang="en-US" smtClean="0"/>
              <a:pPr/>
              <a:t>6/7/2018</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Investing 101</a:t>
            </a:r>
            <a:endParaRPr lang="en-CA" dirty="0"/>
          </a:p>
        </p:txBody>
      </p:sp>
      <p:sp>
        <p:nvSpPr>
          <p:cNvPr id="3" name="Subtitle 2"/>
          <p:cNvSpPr>
            <a:spLocks noGrp="1"/>
          </p:cNvSpPr>
          <p:nvPr>
            <p:ph type="subTitle" idx="1"/>
          </p:nvPr>
        </p:nvSpPr>
        <p:spPr/>
        <p:txBody>
          <a:bodyPr>
            <a:normAutofit/>
          </a:bodyPr>
          <a:lstStyle/>
          <a:p>
            <a:r>
              <a:rPr lang="en-CA" sz="2800" b="1" dirty="0" smtClean="0"/>
              <a:t>Career Life Education 10</a:t>
            </a:r>
            <a:endParaRPr lang="en-CA" sz="2800" b="1" dirty="0"/>
          </a:p>
        </p:txBody>
      </p:sp>
      <p:sp>
        <p:nvSpPr>
          <p:cNvPr id="4" name="AutoShape 2" descr="Image result for invest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5" name="AutoShape 4" descr="Image result for investi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Tree>
    <p:extLst>
      <p:ext uri="{BB962C8B-B14F-4D97-AF65-F5344CB8AC3E}">
        <p14:creationId xmlns:p14="http://schemas.microsoft.com/office/powerpoint/2010/main" val="1980113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Financial Institutions</a:t>
            </a:r>
            <a:endParaRPr lang="en-CA" dirty="0"/>
          </a:p>
        </p:txBody>
      </p:sp>
      <p:sp>
        <p:nvSpPr>
          <p:cNvPr id="3" name="Subtitle 2"/>
          <p:cNvSpPr>
            <a:spLocks noGrp="1"/>
          </p:cNvSpPr>
          <p:nvPr>
            <p:ph type="subTitle" idx="1"/>
          </p:nvPr>
        </p:nvSpPr>
        <p:spPr/>
        <p:txBody>
          <a:bodyPr>
            <a:normAutofit/>
          </a:bodyPr>
          <a:lstStyle/>
          <a:p>
            <a:r>
              <a:rPr lang="en-CA" sz="2800" b="1" dirty="0" smtClean="0"/>
              <a:t>You and Your Bank</a:t>
            </a:r>
            <a:endParaRPr lang="en-CA" sz="2800" b="1" dirty="0"/>
          </a:p>
        </p:txBody>
      </p:sp>
      <p:pic>
        <p:nvPicPr>
          <p:cNvPr id="8194" name="Picture 2" descr="Image result for building skyl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812" y="28285"/>
            <a:ext cx="10160224" cy="2929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8203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b="1"/>
              <a:t>What are financial institutions?</a:t>
            </a:r>
          </a:p>
        </p:txBody>
      </p:sp>
      <p:sp>
        <p:nvSpPr>
          <p:cNvPr id="23555" name="Content Placeholder 2"/>
          <p:cNvSpPr>
            <a:spLocks noGrp="1"/>
          </p:cNvSpPr>
          <p:nvPr>
            <p:ph idx="1"/>
          </p:nvPr>
        </p:nvSpPr>
        <p:spPr>
          <a:xfrm>
            <a:off x="621804" y="1268760"/>
            <a:ext cx="7848872" cy="5040313"/>
          </a:xfrm>
        </p:spPr>
        <p:txBody>
          <a:bodyPr>
            <a:normAutofit/>
          </a:bodyPr>
          <a:lstStyle/>
          <a:p>
            <a:pPr marL="0" indent="0">
              <a:buNone/>
            </a:pPr>
            <a:r>
              <a:rPr lang="en-US" altLang="en-US" sz="2000" dirty="0"/>
              <a:t>In Canada, you can use, banks, credit unions and trust companies for banking services.  Each of them provides a range of services and fees vary from one to another</a:t>
            </a:r>
            <a:r>
              <a:rPr lang="en-US" altLang="en-US" sz="2000" dirty="0" smtClean="0"/>
              <a:t>.</a:t>
            </a:r>
          </a:p>
          <a:p>
            <a:pPr marL="0" indent="0">
              <a:buNone/>
            </a:pPr>
            <a:endParaRPr lang="en-US" altLang="en-US" sz="2000" dirty="0"/>
          </a:p>
          <a:p>
            <a:pPr marL="0" indent="0">
              <a:buNone/>
            </a:pPr>
            <a:r>
              <a:rPr lang="en-US" altLang="en-US" sz="2000" dirty="0"/>
              <a:t>They run as a business to make profits for their owners and make money by taking in deposits and then using that money to lend to other customers or to invest in other profit-making activities.  They pay interest to depositors for the right to use their </a:t>
            </a:r>
            <a:r>
              <a:rPr lang="en-US" altLang="en-US" sz="2000" dirty="0" smtClean="0"/>
              <a:t>money</a:t>
            </a:r>
          </a:p>
          <a:p>
            <a:pPr marL="0" indent="0">
              <a:buNone/>
            </a:pPr>
            <a:endParaRPr lang="en-US" altLang="en-US" sz="2000" dirty="0"/>
          </a:p>
          <a:p>
            <a:pPr marL="0" indent="0">
              <a:buNone/>
            </a:pPr>
            <a:r>
              <a:rPr lang="en-US" altLang="en-US" sz="2000" dirty="0"/>
              <a:t>Level of service, fees and interest rates paid to depositors vary because financial institutions vary in their scope of operations; some have more customers and are able to leverage better deals for their customers, some have more efficient business practices or even less services.  Some can even pay more interest usually at the cost of limiting depositor withdrawals</a:t>
            </a:r>
            <a:r>
              <a:rPr lang="en-US" altLang="en-US" sz="2000" dirty="0" smtClean="0"/>
              <a:t>.</a:t>
            </a:r>
            <a:endParaRPr lang="en-US" altLang="en-US" sz="2000" dirty="0"/>
          </a:p>
        </p:txBody>
      </p:sp>
    </p:spTree>
    <p:extLst>
      <p:ext uri="{BB962C8B-B14F-4D97-AF65-F5344CB8AC3E}">
        <p14:creationId xmlns:p14="http://schemas.microsoft.com/office/powerpoint/2010/main" val="619350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smtClean="0"/>
              <a:t>Banks vs. </a:t>
            </a:r>
            <a:r>
              <a:rPr lang="en-CA" sz="4400" dirty="0" smtClean="0"/>
              <a:t>Credit Unions vs. Trust Companies</a:t>
            </a:r>
            <a:endParaRPr lang="en-CA" sz="4400" dirty="0"/>
          </a:p>
        </p:txBody>
      </p:sp>
      <p:sp>
        <p:nvSpPr>
          <p:cNvPr id="3" name="Content Placeholder 2"/>
          <p:cNvSpPr>
            <a:spLocks noGrp="1"/>
          </p:cNvSpPr>
          <p:nvPr>
            <p:ph idx="1"/>
          </p:nvPr>
        </p:nvSpPr>
        <p:spPr>
          <a:xfrm>
            <a:off x="609441" y="1268760"/>
            <a:ext cx="10157354" cy="5132040"/>
          </a:xfrm>
        </p:spPr>
        <p:txBody>
          <a:bodyPr>
            <a:normAutofit fontScale="92500"/>
          </a:bodyPr>
          <a:lstStyle/>
          <a:p>
            <a:pPr marL="114300" indent="0">
              <a:buNone/>
            </a:pPr>
            <a:r>
              <a:rPr lang="en-CA" b="1" dirty="0" smtClean="0"/>
              <a:t>Bank</a:t>
            </a:r>
          </a:p>
          <a:p>
            <a:pPr marL="114300" indent="0">
              <a:buNone/>
            </a:pPr>
            <a:r>
              <a:rPr lang="en-CA" dirty="0" smtClean="0"/>
              <a:t>A financial institution where you can deposit, withdraw, invest and borrow money. Banks are businesses owned by share holders. (RBC, TD, Scotia, BMO)</a:t>
            </a:r>
          </a:p>
          <a:p>
            <a:pPr marL="114300" indent="0">
              <a:buNone/>
            </a:pPr>
            <a:endParaRPr lang="en-CA" dirty="0"/>
          </a:p>
          <a:p>
            <a:pPr marL="114300" indent="0">
              <a:buNone/>
            </a:pPr>
            <a:r>
              <a:rPr lang="en-CA" b="1" dirty="0" smtClean="0"/>
              <a:t>Credit Union</a:t>
            </a:r>
          </a:p>
          <a:p>
            <a:pPr marL="114300" indent="0">
              <a:buNone/>
            </a:pPr>
            <a:r>
              <a:rPr lang="en-CA" dirty="0" smtClean="0"/>
              <a:t>A co-operative financial institution where you can deposit, withdraw, invest or borrow money. Credit unions are non-profit organizations that are owned and run by their members. </a:t>
            </a:r>
            <a:r>
              <a:rPr lang="en-CA" dirty="0"/>
              <a:t>(Ex: </a:t>
            </a:r>
            <a:r>
              <a:rPr lang="en-CA" dirty="0" err="1"/>
              <a:t>Vancity</a:t>
            </a:r>
            <a:r>
              <a:rPr lang="en-CA" dirty="0"/>
              <a:t>, Coast Capital)</a:t>
            </a:r>
          </a:p>
          <a:p>
            <a:pPr marL="114300" indent="0">
              <a:buNone/>
            </a:pPr>
            <a:endParaRPr lang="en-CA" dirty="0" smtClean="0"/>
          </a:p>
          <a:p>
            <a:pPr marL="114300" indent="0">
              <a:buNone/>
            </a:pPr>
            <a:endParaRPr lang="en-CA" dirty="0"/>
          </a:p>
          <a:p>
            <a:pPr marL="114300" indent="0">
              <a:buNone/>
            </a:pPr>
            <a:r>
              <a:rPr lang="en-CA" b="1" dirty="0" smtClean="0"/>
              <a:t>Trust Company</a:t>
            </a:r>
          </a:p>
          <a:p>
            <a:pPr marL="114300" indent="0">
              <a:buNone/>
            </a:pPr>
            <a:r>
              <a:rPr lang="en-CA" dirty="0" smtClean="0"/>
              <a:t>A financial institution, similar to a bank, that can take deposits and make loans. Trust companies often provide other specialized services that banks cannot, like administering estates and pension plans. (Ex: Industrial Alliance Trust, Laurentian Trust of Canada)</a:t>
            </a:r>
            <a:endParaRPr lang="en-CA" dirty="0"/>
          </a:p>
        </p:txBody>
      </p:sp>
    </p:spTree>
    <p:extLst>
      <p:ext uri="{BB962C8B-B14F-4D97-AF65-F5344CB8AC3E}">
        <p14:creationId xmlns:p14="http://schemas.microsoft.com/office/powerpoint/2010/main" val="4267072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5780" y="188640"/>
            <a:ext cx="10157354" cy="1143000"/>
          </a:xfrm>
        </p:spPr>
        <p:txBody>
          <a:bodyPr/>
          <a:lstStyle/>
          <a:p>
            <a:r>
              <a:rPr lang="en-CA" dirty="0" smtClean="0"/>
              <a:t>Canada Deposit Insurance Corporation</a:t>
            </a:r>
            <a:endParaRPr lang="en-CA" dirty="0"/>
          </a:p>
        </p:txBody>
      </p:sp>
      <p:sp>
        <p:nvSpPr>
          <p:cNvPr id="3" name="Content Placeholder 2"/>
          <p:cNvSpPr>
            <a:spLocks noGrp="1"/>
          </p:cNvSpPr>
          <p:nvPr>
            <p:ph idx="1"/>
          </p:nvPr>
        </p:nvSpPr>
        <p:spPr>
          <a:xfrm>
            <a:off x="477788" y="1268760"/>
            <a:ext cx="10157354" cy="3989040"/>
          </a:xfrm>
        </p:spPr>
        <p:txBody>
          <a:bodyPr/>
          <a:lstStyle/>
          <a:p>
            <a:pPr marL="0" indent="0">
              <a:buNone/>
            </a:pPr>
            <a:r>
              <a:rPr lang="en-US" altLang="en-US" sz="2400" b="1" dirty="0"/>
              <a:t>Depositor insurance </a:t>
            </a:r>
            <a:r>
              <a:rPr lang="en-US" altLang="en-US" sz="2400" dirty="0"/>
              <a:t>is insurance that covers depositors in the event of a financial institution  going bankrupt.  Most financial institutions are members of the</a:t>
            </a:r>
            <a:r>
              <a:rPr lang="en-US" altLang="en-US" sz="2400" b="1" dirty="0"/>
              <a:t> Canada Deposit Insurance Corporation </a:t>
            </a:r>
            <a:r>
              <a:rPr lang="en-US" altLang="en-US" sz="2400" dirty="0"/>
              <a:t>(CDIC) and are covered for deposits in accounts of up to $60,000 CDN but investment accounts are not covered.  Credit Unions are covered up to $100,000 per depositor.  The CDIC hasn’t had to pay a claim since 1996 which demonstrates that most Canadian financial institutions unlike their American counterparts are based on solid business models first and foremost.</a:t>
            </a:r>
          </a:p>
          <a:p>
            <a:pPr marL="0" indent="0">
              <a:buNone/>
            </a:pPr>
            <a:r>
              <a:rPr lang="en-US" altLang="en-US" sz="2400" b="1" u="sng" dirty="0"/>
              <a:t>Challenge</a:t>
            </a:r>
            <a:r>
              <a:rPr lang="en-US" altLang="en-US" sz="2400" dirty="0"/>
              <a:t>: Can you name the </a:t>
            </a:r>
            <a:r>
              <a:rPr lang="en-US" altLang="en-US" sz="2400" dirty="0" smtClean="0"/>
              <a:t>5 </a:t>
            </a:r>
            <a:r>
              <a:rPr lang="en-US" altLang="en-US" sz="2400" dirty="0"/>
              <a:t>largest Canadian financial institutions in 2014?</a:t>
            </a:r>
          </a:p>
          <a:p>
            <a:pPr marL="0" indent="0">
              <a:buNone/>
            </a:pPr>
            <a:r>
              <a:rPr lang="en-US" altLang="en-US" sz="2400" dirty="0"/>
              <a:t>1. </a:t>
            </a:r>
            <a:r>
              <a:rPr lang="en-US" altLang="en-US" sz="2400" dirty="0" smtClean="0"/>
              <a:t>_________  </a:t>
            </a:r>
            <a:r>
              <a:rPr lang="en-US" altLang="en-US" sz="2400" dirty="0"/>
              <a:t>2. </a:t>
            </a:r>
            <a:r>
              <a:rPr lang="en-US" altLang="en-US" sz="2400" dirty="0" smtClean="0"/>
              <a:t>_________  </a:t>
            </a:r>
            <a:r>
              <a:rPr lang="en-US" altLang="en-US" sz="2400" dirty="0"/>
              <a:t>3. </a:t>
            </a:r>
            <a:r>
              <a:rPr lang="en-US" altLang="en-US" sz="2400" dirty="0" smtClean="0"/>
              <a:t>_________  </a:t>
            </a:r>
            <a:r>
              <a:rPr lang="en-US" altLang="en-US" sz="2400" dirty="0"/>
              <a:t>4. </a:t>
            </a:r>
            <a:r>
              <a:rPr lang="en-US" altLang="en-US" sz="2400" dirty="0" smtClean="0"/>
              <a:t>_________ 5. __________</a:t>
            </a:r>
            <a:endParaRPr lang="en-US" altLang="en-US" sz="2400" dirty="0"/>
          </a:p>
          <a:p>
            <a:endParaRPr lang="en-CA" dirty="0"/>
          </a:p>
        </p:txBody>
      </p:sp>
      <p:pic>
        <p:nvPicPr>
          <p:cNvPr id="10242" name="Picture 2" descr="Image result for CD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8548" y="4581128"/>
            <a:ext cx="3868316" cy="2901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0129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5 largest financial institutions in Canada</a:t>
            </a:r>
            <a:endParaRPr lang="en-CA" dirty="0"/>
          </a:p>
        </p:txBody>
      </p:sp>
      <p:sp>
        <p:nvSpPr>
          <p:cNvPr id="3" name="Content Placeholder 2"/>
          <p:cNvSpPr>
            <a:spLocks noGrp="1"/>
          </p:cNvSpPr>
          <p:nvPr>
            <p:ph idx="1"/>
          </p:nvPr>
        </p:nvSpPr>
        <p:spPr/>
        <p:txBody>
          <a:bodyPr>
            <a:normAutofit/>
          </a:bodyPr>
          <a:lstStyle/>
          <a:p>
            <a:pPr marL="571500" indent="-457200">
              <a:lnSpc>
                <a:spcPct val="200000"/>
              </a:lnSpc>
              <a:buFont typeface="+mj-lt"/>
              <a:buAutoNum type="arabicPeriod"/>
            </a:pPr>
            <a:r>
              <a:rPr lang="en-CA" sz="2400" dirty="0" smtClean="0"/>
              <a:t>Royal Bank of Canada (RBC)</a:t>
            </a:r>
          </a:p>
          <a:p>
            <a:pPr marL="571500" indent="-457200">
              <a:lnSpc>
                <a:spcPct val="200000"/>
              </a:lnSpc>
              <a:buFont typeface="+mj-lt"/>
              <a:buAutoNum type="arabicPeriod"/>
            </a:pPr>
            <a:r>
              <a:rPr lang="en-CA" sz="2400" dirty="0" smtClean="0"/>
              <a:t>Toronto-Dominion Bank (TD)</a:t>
            </a:r>
          </a:p>
          <a:p>
            <a:pPr marL="571500" indent="-457200">
              <a:lnSpc>
                <a:spcPct val="200000"/>
              </a:lnSpc>
              <a:buFont typeface="+mj-lt"/>
              <a:buAutoNum type="arabicPeriod"/>
            </a:pPr>
            <a:r>
              <a:rPr lang="en-CA" sz="2400" dirty="0" smtClean="0"/>
              <a:t>Bank of Nova Scotia (Scotiabank)</a:t>
            </a:r>
          </a:p>
          <a:p>
            <a:pPr marL="571500" indent="-457200">
              <a:lnSpc>
                <a:spcPct val="200000"/>
              </a:lnSpc>
              <a:buFont typeface="+mj-lt"/>
              <a:buAutoNum type="arabicPeriod"/>
            </a:pPr>
            <a:r>
              <a:rPr lang="en-CA" sz="2400" dirty="0" smtClean="0"/>
              <a:t>Bank of Montreal (BMO)</a:t>
            </a:r>
          </a:p>
          <a:p>
            <a:pPr marL="571500" indent="-457200">
              <a:lnSpc>
                <a:spcPct val="200000"/>
              </a:lnSpc>
              <a:buFont typeface="+mj-lt"/>
              <a:buAutoNum type="arabicPeriod"/>
            </a:pPr>
            <a:r>
              <a:rPr lang="en-CA" sz="2400" dirty="0" smtClean="0"/>
              <a:t>Canadian Imperial Bank of Canada (CIBC)</a:t>
            </a:r>
            <a:endParaRPr lang="en-CA" sz="2400" dirty="0"/>
          </a:p>
        </p:txBody>
      </p:sp>
      <p:pic>
        <p:nvPicPr>
          <p:cNvPr id="9218" name="Picture 2" descr="Image result for rbc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2988" y="1497638"/>
            <a:ext cx="238125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Image result for TD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4332" y="1858471"/>
            <a:ext cx="1807468" cy="1659585"/>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6" descr="Image result for Scotiabank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9224" name="Picture 8" descr="Image result for Scotiabank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19398" y="2857971"/>
            <a:ext cx="1616968" cy="1616968"/>
          </a:xfrm>
          <a:prstGeom prst="rect">
            <a:avLst/>
          </a:prstGeom>
          <a:noFill/>
          <a:extLst>
            <a:ext uri="{909E8E84-426E-40DD-AFC4-6F175D3DCCD1}">
              <a14:hiddenFill xmlns:a14="http://schemas.microsoft.com/office/drawing/2010/main">
                <a:solidFill>
                  <a:srgbClr val="FFFFFF"/>
                </a:solidFill>
              </a14:hiddenFill>
            </a:ext>
          </a:extLst>
        </p:spPr>
      </p:pic>
      <p:pic>
        <p:nvPicPr>
          <p:cNvPr id="9226" name="Picture 10" descr="Image result for BMO logo"/>
          <p:cNvPicPr>
            <a:picLocks noChangeAspect="1" noChangeArrowheads="1"/>
          </p:cNvPicPr>
          <p:nvPr/>
        </p:nvPicPr>
        <p:blipFill rotWithShape="1">
          <a:blip r:embed="rId5">
            <a:extLst>
              <a:ext uri="{28A0092B-C50C-407E-A947-70E740481C1C}">
                <a14:useLocalDpi xmlns:a14="http://schemas.microsoft.com/office/drawing/2010/main" val="0"/>
              </a:ext>
            </a:extLst>
          </a:blip>
          <a:srcRect l="14416" t="22025" r="14331" b="20756"/>
          <a:stretch/>
        </p:blipFill>
        <p:spPr bwMode="auto">
          <a:xfrm>
            <a:off x="5554715" y="4059368"/>
            <a:ext cx="2164683" cy="965088"/>
          </a:xfrm>
          <a:prstGeom prst="rect">
            <a:avLst/>
          </a:prstGeom>
          <a:noFill/>
          <a:extLst>
            <a:ext uri="{909E8E84-426E-40DD-AFC4-6F175D3DCCD1}">
              <a14:hiddenFill xmlns:a14="http://schemas.microsoft.com/office/drawing/2010/main">
                <a:solidFill>
                  <a:srgbClr val="FFFFFF"/>
                </a:solidFill>
              </a14:hiddenFill>
            </a:ext>
          </a:extLst>
        </p:spPr>
      </p:pic>
      <p:pic>
        <p:nvPicPr>
          <p:cNvPr id="9228" name="Picture 12" descr="Image result for cibc 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38628" y="4653136"/>
            <a:ext cx="1552575" cy="1390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729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979612" y="274639"/>
            <a:ext cx="8229600" cy="706437"/>
          </a:xfrm>
        </p:spPr>
        <p:txBody>
          <a:bodyPr/>
          <a:lstStyle/>
          <a:p>
            <a:r>
              <a:rPr lang="en-US" altLang="en-US" b="1"/>
              <a:t>Guide to banking services </a:t>
            </a:r>
          </a:p>
        </p:txBody>
      </p:sp>
      <p:graphicFrame>
        <p:nvGraphicFramePr>
          <p:cNvPr id="4" name="Content Placeholder 3"/>
          <p:cNvGraphicFramePr>
            <a:graphicFrameLocks noGrp="1"/>
          </p:cNvGraphicFramePr>
          <p:nvPr>
            <p:ph idx="1"/>
          </p:nvPr>
        </p:nvGraphicFramePr>
        <p:xfrm>
          <a:off x="1979612" y="981075"/>
          <a:ext cx="8229600" cy="5638800"/>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28733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Arial" charset="0"/>
                        </a:rPr>
                        <a:t>Services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Arial" charset="0"/>
                        </a:rPr>
                        <a:t>Features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1028700">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charset="0"/>
                        </a:rPr>
                        <a:t>Chequing account, savings account or chequing/savings account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0000"/>
                          </a:solidFill>
                          <a:effectLst/>
                          <a:latin typeface="Arial" charset="0"/>
                        </a:rPr>
                        <a:t>A savings account usually pays more interest than a </a:t>
                      </a:r>
                      <a:r>
                        <a:rPr kumimoji="0" lang="en-US" altLang="en-US" sz="1400" b="0" i="0" u="none" strike="noStrike" cap="none" normalizeH="0" baseline="0" dirty="0" err="1" smtClean="0">
                          <a:ln>
                            <a:noFill/>
                          </a:ln>
                          <a:solidFill>
                            <a:srgbClr val="000000"/>
                          </a:solidFill>
                          <a:effectLst/>
                          <a:latin typeface="Arial" charset="0"/>
                        </a:rPr>
                        <a:t>chequing</a:t>
                      </a:r>
                      <a:r>
                        <a:rPr kumimoji="0" lang="en-US" altLang="en-US" sz="1400" b="0" i="0" u="none" strike="noStrike" cap="none" normalizeH="0" baseline="0" dirty="0" smtClean="0">
                          <a:ln>
                            <a:noFill/>
                          </a:ln>
                          <a:solidFill>
                            <a:srgbClr val="000000"/>
                          </a:solidFill>
                          <a:effectLst/>
                          <a:latin typeface="Arial" charset="0"/>
                        </a:rPr>
                        <a:t> account but has fewer features and different fees.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0000"/>
                          </a:solidFill>
                          <a:effectLst/>
                          <a:latin typeface="Arial" charset="0"/>
                        </a:rPr>
                        <a:t>Savings accounts may not allow </a:t>
                      </a:r>
                      <a:r>
                        <a:rPr kumimoji="0" lang="en-US" altLang="en-US" sz="1400" b="0" i="0" u="none" strike="noStrike" cap="none" normalizeH="0" baseline="0" dirty="0" err="1" smtClean="0">
                          <a:ln>
                            <a:noFill/>
                          </a:ln>
                          <a:solidFill>
                            <a:srgbClr val="000000"/>
                          </a:solidFill>
                          <a:effectLst/>
                          <a:latin typeface="Arial" charset="0"/>
                        </a:rPr>
                        <a:t>cheques</a:t>
                      </a:r>
                      <a:r>
                        <a:rPr kumimoji="0" lang="en-US" altLang="en-US" sz="1400" b="0" i="0" u="none" strike="noStrike" cap="none" normalizeH="0" baseline="0" dirty="0" smtClean="0">
                          <a:ln>
                            <a:noFill/>
                          </a:ln>
                          <a:solidFill>
                            <a:srgbClr val="000000"/>
                          </a:solidFill>
                          <a:effectLst/>
                          <a:latin typeface="Arial" charset="0"/>
                        </a:rPr>
                        <a:t> and can limit withdrawals.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0000"/>
                          </a:solidFill>
                          <a:effectLst/>
                          <a:latin typeface="Arial" charset="0"/>
                        </a:rPr>
                        <a:t>A </a:t>
                      </a:r>
                      <a:r>
                        <a:rPr kumimoji="0" lang="en-US" altLang="en-US" sz="1400" b="0" i="0" u="none" strike="noStrike" cap="none" normalizeH="0" baseline="0" dirty="0" err="1" smtClean="0">
                          <a:ln>
                            <a:noFill/>
                          </a:ln>
                          <a:solidFill>
                            <a:srgbClr val="000000"/>
                          </a:solidFill>
                          <a:effectLst/>
                          <a:latin typeface="Arial" charset="0"/>
                        </a:rPr>
                        <a:t>chequing</a:t>
                      </a:r>
                      <a:r>
                        <a:rPr kumimoji="0" lang="en-US" altLang="en-US" sz="1400" b="0" i="0" u="none" strike="noStrike" cap="none" normalizeH="0" baseline="0" dirty="0" smtClean="0">
                          <a:ln>
                            <a:noFill/>
                          </a:ln>
                          <a:solidFill>
                            <a:srgbClr val="000000"/>
                          </a:solidFill>
                          <a:effectLst/>
                          <a:latin typeface="Arial" charset="0"/>
                        </a:rPr>
                        <a:t>/savings account offers features of both.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1"/>
                  </a:ext>
                </a:extLst>
              </a:tr>
              <a:tr h="89058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Arial" charset="0"/>
                        </a:rPr>
                        <a:t>Automated teller machines (ATM’s)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smtClean="0">
                          <a:ln>
                            <a:noFill/>
                          </a:ln>
                          <a:solidFill>
                            <a:srgbClr val="000000"/>
                          </a:solidFill>
                          <a:effectLst/>
                          <a:latin typeface="Arial" charset="0"/>
                        </a:rPr>
                        <a:t>Convenient access for withdrawals, deposits and other transactions.</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smtClean="0">
                          <a:ln>
                            <a:noFill/>
                          </a:ln>
                          <a:solidFill>
                            <a:srgbClr val="000000"/>
                          </a:solidFill>
                          <a:effectLst/>
                          <a:latin typeface="Arial" charset="0"/>
                        </a:rPr>
                        <a:t>There may be extra fees, especially to use machines from other institutions or private machines</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smtClean="0">
                          <a:ln>
                            <a:noFill/>
                          </a:ln>
                          <a:solidFill>
                            <a:srgbClr val="000000"/>
                          </a:solidFill>
                          <a:effectLst/>
                          <a:latin typeface="Arial" charset="0"/>
                        </a:rPr>
                        <a:t>Prone to fraud (skimming, identity theft).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2"/>
                  </a:ext>
                </a:extLst>
              </a:tr>
              <a:tr h="614363">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charset="0"/>
                        </a:rPr>
                        <a:t>ATM debit card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smtClean="0">
                          <a:ln>
                            <a:noFill/>
                          </a:ln>
                          <a:solidFill>
                            <a:srgbClr val="000000"/>
                          </a:solidFill>
                          <a:effectLst/>
                          <a:latin typeface="Arial" charset="0"/>
                        </a:rPr>
                        <a:t>Allows you to pay for purchases with money in your account.</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smtClean="0">
                          <a:ln>
                            <a:noFill/>
                          </a:ln>
                          <a:solidFill>
                            <a:srgbClr val="000000"/>
                          </a:solidFill>
                          <a:effectLst/>
                          <a:latin typeface="Arial" charset="0"/>
                        </a:rPr>
                        <a:t>There may be charges for each transaction, plus annual or monthly fees.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3"/>
                  </a:ext>
                </a:extLst>
              </a:tr>
              <a:tr h="277813">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charset="0"/>
                        </a:rPr>
                        <a:t>Credit card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0000"/>
                          </a:solidFill>
                          <a:effectLst/>
                          <a:latin typeface="Arial" charset="0"/>
                        </a:rPr>
                        <a:t>Allows you to pay for purchases with BORROWED money.</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0000"/>
                          </a:solidFill>
                          <a:effectLst/>
                          <a:latin typeface="Arial" charset="0"/>
                        </a:rPr>
                        <a:t>Charges interest on amounts unpaid after a SHORT grace period (usually 18 days).</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0000"/>
                          </a:solidFill>
                          <a:effectLst/>
                          <a:latin typeface="Arial" charset="0"/>
                        </a:rPr>
                        <a:t>There are usually annual fees.</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0000"/>
                          </a:solidFill>
                          <a:effectLst/>
                          <a:latin typeface="Arial" charset="0"/>
                        </a:rPr>
                        <a:t>Prone to fraud (skimming, identity theft)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39574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125860" y="274639"/>
            <a:ext cx="9083352" cy="922337"/>
          </a:xfrm>
        </p:spPr>
        <p:txBody>
          <a:bodyPr/>
          <a:lstStyle/>
          <a:p>
            <a:r>
              <a:rPr lang="en-US" altLang="en-US" b="1" dirty="0"/>
              <a:t>Guide to banking services (</a:t>
            </a:r>
            <a:r>
              <a:rPr lang="en-US" altLang="en-US" b="1" dirty="0" err="1"/>
              <a:t>con’t</a:t>
            </a:r>
            <a:r>
              <a:rPr lang="en-US" altLang="en-US" b="1" dirty="0"/>
              <a:t>)</a:t>
            </a:r>
            <a:endParaRPr lang="en-US" alt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93348082"/>
              </p:ext>
            </p:extLst>
          </p:nvPr>
        </p:nvGraphicFramePr>
        <p:xfrm>
          <a:off x="1917948" y="1268760"/>
          <a:ext cx="8043860" cy="5425490"/>
        </p:xfrm>
        <a:graphic>
          <a:graphicData uri="http://schemas.openxmlformats.org/drawingml/2006/table">
            <a:tbl>
              <a:tblPr/>
              <a:tblGrid>
                <a:gridCol w="4021930">
                  <a:extLst>
                    <a:ext uri="{9D8B030D-6E8A-4147-A177-3AD203B41FA5}">
                      <a16:colId xmlns:a16="http://schemas.microsoft.com/office/drawing/2014/main" val="20000"/>
                    </a:ext>
                  </a:extLst>
                </a:gridCol>
                <a:gridCol w="4021930">
                  <a:extLst>
                    <a:ext uri="{9D8B030D-6E8A-4147-A177-3AD203B41FA5}">
                      <a16:colId xmlns:a16="http://schemas.microsoft.com/office/drawing/2014/main" val="20001"/>
                    </a:ext>
                  </a:extLst>
                </a:gridCol>
              </a:tblGrid>
              <a:tr h="144016">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Arial" charset="0"/>
                        </a:rPr>
                        <a:t>Services</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Arial" charset="0"/>
                        </a:rPr>
                        <a:t>Features</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1081317">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Arial" charset="0"/>
                        </a:rPr>
                        <a:t>Telephone and online banking</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0000"/>
                          </a:solidFill>
                          <a:effectLst/>
                          <a:latin typeface="Arial" charset="0"/>
                        </a:rPr>
                        <a:t>Allows you transfer money, pay bills and do other business without visiting a branch.</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0000"/>
                          </a:solidFill>
                          <a:effectLst/>
                          <a:latin typeface="Arial" charset="0"/>
                        </a:rPr>
                        <a:t>There may be  extra fees for this type of service.</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0000"/>
                          </a:solidFill>
                          <a:effectLst/>
                          <a:latin typeface="Arial" charset="0"/>
                        </a:rPr>
                        <a:t>Prone to scams (phishing).</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en-US" altLang="en-US" sz="1400" b="0" i="0" u="none" strike="noStrike" cap="none" normalizeH="0" baseline="0" dirty="0" smtClean="0">
                        <a:ln>
                          <a:noFill/>
                        </a:ln>
                        <a:solidFill>
                          <a:srgbClr val="000000"/>
                        </a:solidFill>
                        <a:effectLst/>
                        <a:latin typeface="Arial" charset="0"/>
                      </a:endParaRP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1"/>
                  </a:ext>
                </a:extLst>
              </a:tr>
              <a:tr h="1249521">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charset="0"/>
                        </a:rPr>
                        <a:t>Automatic deposits and payments</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0000"/>
                          </a:solidFill>
                          <a:effectLst/>
                          <a:latin typeface="Arial" charset="0"/>
                        </a:rPr>
                        <a:t>No need to visit the branch or remember to make payments.</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0000"/>
                          </a:solidFill>
                          <a:effectLst/>
                          <a:latin typeface="Arial" charset="0"/>
                        </a:rPr>
                        <a:t>You must be sure your balance will cover automatic payments and when they come out of your account.</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0000"/>
                          </a:solidFill>
                          <a:effectLst/>
                          <a:latin typeface="Arial" charset="0"/>
                        </a:rPr>
                        <a:t>Some banks offer rewards (e.g. </a:t>
                      </a:r>
                      <a:r>
                        <a:rPr kumimoji="0" lang="en-US" altLang="en-US" sz="1400" b="0" i="0" u="none" strike="noStrike" cap="none" normalizeH="0" baseline="0" dirty="0" err="1" smtClean="0">
                          <a:ln>
                            <a:noFill/>
                          </a:ln>
                          <a:solidFill>
                            <a:srgbClr val="000000"/>
                          </a:solidFill>
                          <a:effectLst/>
                          <a:latin typeface="Arial" charset="0"/>
                        </a:rPr>
                        <a:t>Airmiles</a:t>
                      </a:r>
                      <a:r>
                        <a:rPr kumimoji="0" lang="en-US" altLang="en-US" sz="1400" b="0" i="0" u="none" strike="noStrike" cap="none" normalizeH="0" baseline="0" dirty="0" smtClean="0">
                          <a:ln>
                            <a:noFill/>
                          </a:ln>
                          <a:solidFill>
                            <a:srgbClr val="000000"/>
                          </a:solidFill>
                          <a:effectLst/>
                          <a:latin typeface="Arial" charset="0"/>
                        </a:rPr>
                        <a:t>) for setting up your account as such.</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2"/>
                  </a:ext>
                </a:extLst>
              </a:tr>
              <a:tr h="744910">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charset="0"/>
                        </a:rPr>
                        <a:t>Account transfers</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0000"/>
                          </a:solidFill>
                          <a:effectLst/>
                          <a:latin typeface="Arial" charset="0"/>
                        </a:rPr>
                        <a:t>May be by ATM, online or in person.</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0000"/>
                          </a:solidFill>
                          <a:effectLst/>
                          <a:latin typeface="Arial" charset="0"/>
                        </a:rPr>
                        <a:t>You may be able to transfer money to accounts within the same institution or a different one.</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0000"/>
                          </a:solidFill>
                          <a:effectLst/>
                          <a:latin typeface="Arial" charset="0"/>
                        </a:rPr>
                        <a:t>Fees may apply.</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3"/>
                  </a:ext>
                </a:extLst>
              </a:tr>
              <a:tr h="913114">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charset="0"/>
                        </a:rPr>
                        <a:t>Overdraft protection</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0000"/>
                          </a:solidFill>
                          <a:effectLst/>
                          <a:latin typeface="Arial" charset="0"/>
                        </a:rPr>
                        <a:t>Will cover cheques you write or withdrawals you make even if there’s not enough money in the account.</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0000"/>
                          </a:solidFill>
                          <a:effectLst/>
                          <a:latin typeface="Arial" charset="0"/>
                        </a:rPr>
                        <a:t>Interest charges and monthly fees will apply.</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0000"/>
                          </a:solidFill>
                          <a:effectLst/>
                          <a:latin typeface="Arial" charset="0"/>
                        </a:rPr>
                        <a:t>Not everybody can qualify for this service.</a:t>
                      </a: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0388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413892" y="274639"/>
            <a:ext cx="8795320" cy="706437"/>
          </a:xfrm>
        </p:spPr>
        <p:txBody>
          <a:bodyPr/>
          <a:lstStyle/>
          <a:p>
            <a:r>
              <a:rPr lang="en-US" altLang="en-US" b="1" dirty="0"/>
              <a:t>Guide to banking services (</a:t>
            </a:r>
            <a:r>
              <a:rPr lang="en-US" altLang="en-US" b="1" dirty="0" err="1"/>
              <a:t>con’t</a:t>
            </a:r>
            <a:r>
              <a:rPr lang="en-US" altLang="en-US" b="1" dirty="0"/>
              <a: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1864856"/>
              </p:ext>
            </p:extLst>
          </p:nvPr>
        </p:nvGraphicFramePr>
        <p:xfrm>
          <a:off x="1413892" y="1196752"/>
          <a:ext cx="8640763" cy="5256214"/>
        </p:xfrm>
        <a:graphic>
          <a:graphicData uri="http://schemas.openxmlformats.org/drawingml/2006/table">
            <a:tbl>
              <a:tblPr/>
              <a:tblGrid>
                <a:gridCol w="4251325">
                  <a:extLst>
                    <a:ext uri="{9D8B030D-6E8A-4147-A177-3AD203B41FA5}">
                      <a16:colId xmlns:a16="http://schemas.microsoft.com/office/drawing/2014/main" val="20000"/>
                    </a:ext>
                  </a:extLst>
                </a:gridCol>
                <a:gridCol w="4389438">
                  <a:extLst>
                    <a:ext uri="{9D8B030D-6E8A-4147-A177-3AD203B41FA5}">
                      <a16:colId xmlns:a16="http://schemas.microsoft.com/office/drawing/2014/main" val="20001"/>
                    </a:ext>
                  </a:extLst>
                </a:gridCol>
              </a:tblGrid>
              <a:tr h="457200">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Arial" charset="0"/>
                        </a:rPr>
                        <a:t>Service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Arial" charset="0"/>
                        </a:rPr>
                        <a:t>Features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103663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err="1" smtClean="0">
                          <a:ln>
                            <a:noFill/>
                          </a:ln>
                          <a:solidFill>
                            <a:srgbClr val="000000"/>
                          </a:solidFill>
                          <a:effectLst/>
                          <a:latin typeface="Arial" charset="0"/>
                        </a:rPr>
                        <a:t>Traveller’s</a:t>
                      </a:r>
                      <a:r>
                        <a:rPr kumimoji="0" lang="en-US" altLang="en-US" sz="1400" b="0" i="0" u="none" strike="noStrike" cap="none" normalizeH="0" baseline="0" dirty="0" smtClean="0">
                          <a:ln>
                            <a:noFill/>
                          </a:ln>
                          <a:solidFill>
                            <a:srgbClr val="000000"/>
                          </a:solidFill>
                          <a:effectLst/>
                          <a:latin typeface="Arial" charset="0"/>
                        </a:rPr>
                        <a:t> </a:t>
                      </a:r>
                      <a:r>
                        <a:rPr kumimoji="0" lang="en-US" altLang="en-US" sz="1400" b="0" i="0" u="none" strike="noStrike" cap="none" normalizeH="0" baseline="0" dirty="0" err="1" smtClean="0">
                          <a:ln>
                            <a:noFill/>
                          </a:ln>
                          <a:solidFill>
                            <a:srgbClr val="000000"/>
                          </a:solidFill>
                          <a:effectLst/>
                          <a:latin typeface="Arial" charset="0"/>
                        </a:rPr>
                        <a:t>cheques</a:t>
                      </a:r>
                      <a:endParaRPr kumimoji="0" lang="en-US" altLang="en-US" sz="1400" b="0" i="0" u="none" strike="noStrike" cap="none" normalizeH="0" baseline="0" dirty="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charset="0"/>
                        </a:rPr>
                        <a:t>A traveler's cheque is a preprinted, fixed-amount cheque designed to allow the person signing it to make an unconditional payment to someone else as a result of having paid the issuer for that privilege.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1"/>
                  </a:ext>
                </a:extLst>
              </a:tr>
              <a:tr h="1452563">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charset="0"/>
                        </a:rPr>
                        <a:t>Money order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smtClean="0">
                          <a:ln>
                            <a:noFill/>
                          </a:ln>
                          <a:solidFill>
                            <a:srgbClr val="000000"/>
                          </a:solidFill>
                          <a:effectLst/>
                          <a:latin typeface="Arial" charset="0"/>
                        </a:rPr>
                        <a:t>Can be acquired from a bank or even a post office.</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smtClean="0">
                          <a:ln>
                            <a:noFill/>
                          </a:ln>
                          <a:solidFill>
                            <a:srgbClr val="000000"/>
                          </a:solidFill>
                          <a:effectLst/>
                          <a:latin typeface="Arial" charset="0"/>
                        </a:rPr>
                        <a:t>Provide the representative with the funds, as well as the name of the recipient, and you will be presented with a money order for that amount.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smtClean="0">
                          <a:ln>
                            <a:noFill/>
                          </a:ln>
                          <a:solidFill>
                            <a:srgbClr val="000000"/>
                          </a:solidFill>
                          <a:effectLst/>
                          <a:latin typeface="Arial" charset="0"/>
                        </a:rPr>
                        <a:t>A small fee is usually involved.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smtClean="0">
                          <a:ln>
                            <a:noFill/>
                          </a:ln>
                          <a:solidFill>
                            <a:srgbClr val="000000"/>
                          </a:solidFill>
                          <a:effectLst/>
                          <a:latin typeface="Arial" charset="0"/>
                        </a:rPr>
                        <a:t>Value is typically limited to $1,000 or less.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2"/>
                  </a:ext>
                </a:extLst>
              </a:tr>
              <a:tr h="150177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charset="0"/>
                        </a:rPr>
                        <a:t>Certified cheque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smtClean="0">
                          <a:ln>
                            <a:noFill/>
                          </a:ln>
                          <a:solidFill>
                            <a:srgbClr val="000000"/>
                          </a:solidFill>
                          <a:effectLst/>
                          <a:latin typeface="Arial" charset="0"/>
                        </a:rPr>
                        <a:t>Just like a regular cheque from your bank account.</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smtClean="0">
                          <a:ln>
                            <a:noFill/>
                          </a:ln>
                          <a:solidFill>
                            <a:srgbClr val="000000"/>
                          </a:solidFill>
                          <a:effectLst/>
                          <a:latin typeface="Arial" charset="0"/>
                        </a:rPr>
                        <a:t>Means that the bank guarantees that there are funds in your account to accommodate this cheque, typically setting the money aside so that it cannot be touched. For larger purchases (e.g. car)</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smtClean="0">
                          <a:ln>
                            <a:noFill/>
                          </a:ln>
                          <a:solidFill>
                            <a:srgbClr val="000000"/>
                          </a:solidFill>
                          <a:effectLst/>
                          <a:latin typeface="Arial" charset="0"/>
                        </a:rPr>
                        <a:t>Small fee applies.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3"/>
                  </a:ext>
                </a:extLst>
              </a:tr>
              <a:tr h="80803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Arial" charset="0"/>
                        </a:rPr>
                        <a:t>Safety deposit box</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0000"/>
                          </a:solidFill>
                          <a:effectLst/>
                          <a:latin typeface="Arial" charset="0"/>
                        </a:rPr>
                        <a:t>Is an individually-secured container, usually held within a larger safe or bank vault.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0000"/>
                          </a:solidFill>
                          <a:effectLst/>
                          <a:latin typeface="Arial" charset="0"/>
                        </a:rPr>
                        <a:t>Used  to hold valuable possessions.  Fees apply.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0109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629916" y="274639"/>
            <a:ext cx="8579296" cy="706437"/>
          </a:xfrm>
        </p:spPr>
        <p:txBody>
          <a:bodyPr/>
          <a:lstStyle/>
          <a:p>
            <a:r>
              <a:rPr lang="en-US" altLang="en-US" b="1" dirty="0"/>
              <a:t>Guide to banking services (</a:t>
            </a:r>
            <a:r>
              <a:rPr lang="en-US" altLang="en-US" b="1" dirty="0" err="1"/>
              <a:t>con’t</a:t>
            </a:r>
            <a:r>
              <a:rPr lang="en-US" altLang="en-US" b="1" dirty="0"/>
              <a: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0659218"/>
              </p:ext>
            </p:extLst>
          </p:nvPr>
        </p:nvGraphicFramePr>
        <p:xfrm>
          <a:off x="1845940" y="1124744"/>
          <a:ext cx="8229600" cy="4922838"/>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93700">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Arial" charset="0"/>
                        </a:rPr>
                        <a:t>Services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Arial" charset="0"/>
                        </a:rPr>
                        <a:t>Features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862013">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Arial" charset="0"/>
                        </a:rPr>
                        <a:t>US dollar accounts/foreign exchange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smtClean="0">
                          <a:ln>
                            <a:noFill/>
                          </a:ln>
                          <a:solidFill>
                            <a:srgbClr val="000000"/>
                          </a:solidFill>
                          <a:effectLst/>
                          <a:latin typeface="Arial" charset="0"/>
                        </a:rPr>
                        <a:t>Can hold funds in US dollars.</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smtClean="0">
                          <a:ln>
                            <a:noFill/>
                          </a:ln>
                          <a:solidFill>
                            <a:srgbClr val="000000"/>
                          </a:solidFill>
                          <a:effectLst/>
                          <a:latin typeface="Arial" charset="0"/>
                        </a:rPr>
                        <a:t>Benefit from favorable exchange rates.</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smtClean="0">
                          <a:ln>
                            <a:noFill/>
                          </a:ln>
                          <a:solidFill>
                            <a:srgbClr val="000000"/>
                          </a:solidFill>
                          <a:effectLst/>
                          <a:latin typeface="Arial" charset="0"/>
                        </a:rPr>
                        <a:t>Banks can convert your CDN dollars to popular foreign currencies (e.g. Euro, Pounds, Rupees)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1"/>
                  </a:ext>
                </a:extLst>
              </a:tr>
              <a:tr h="71437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charset="0"/>
                        </a:rPr>
                        <a:t>Line of credit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smtClean="0">
                          <a:ln>
                            <a:noFill/>
                          </a:ln>
                          <a:solidFill>
                            <a:srgbClr val="000000"/>
                          </a:solidFill>
                          <a:effectLst/>
                          <a:latin typeface="Arial" charset="0"/>
                        </a:rPr>
                        <a:t>You can borrow money as you need it up to a pre approved limit.</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smtClean="0">
                          <a:ln>
                            <a:noFill/>
                          </a:ln>
                          <a:solidFill>
                            <a:srgbClr val="000000"/>
                          </a:solidFill>
                          <a:effectLst/>
                          <a:latin typeface="Arial" charset="0"/>
                        </a:rPr>
                        <a:t>Usually charges a lower rate than credit cards.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2"/>
                  </a:ext>
                </a:extLst>
              </a:tr>
              <a:tr h="525463">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charset="0"/>
                        </a:rPr>
                        <a:t>Loans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smtClean="0">
                          <a:ln>
                            <a:noFill/>
                          </a:ln>
                          <a:solidFill>
                            <a:srgbClr val="000000"/>
                          </a:solidFill>
                          <a:effectLst/>
                          <a:latin typeface="Arial" charset="0"/>
                        </a:rPr>
                        <a:t>You can borrow money through student loans, car loans, mortgages, etc.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3"/>
                  </a:ext>
                </a:extLst>
              </a:tr>
              <a:tr h="107632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charset="0"/>
                        </a:rPr>
                        <a:t>Credit union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smtClean="0">
                          <a:ln>
                            <a:noFill/>
                          </a:ln>
                          <a:solidFill>
                            <a:srgbClr val="000000"/>
                          </a:solidFill>
                          <a:effectLst/>
                          <a:latin typeface="Arial" charset="0"/>
                        </a:rPr>
                        <a:t>A non-profit financial institution that is owned and operated entirely by its members.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smtClean="0">
                          <a:ln>
                            <a:noFill/>
                          </a:ln>
                          <a:solidFill>
                            <a:srgbClr val="000000"/>
                          </a:solidFill>
                          <a:effectLst/>
                          <a:latin typeface="Arial" charset="0"/>
                        </a:rPr>
                        <a:t>Provide financial services for their members, including savings and lending.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4"/>
                  </a:ext>
                </a:extLst>
              </a:tr>
              <a:tr h="1250950">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charset="0"/>
                        </a:rPr>
                        <a:t>Investment services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0000"/>
                          </a:solidFill>
                          <a:effectLst/>
                          <a:latin typeface="Arial" charset="0"/>
                        </a:rPr>
                        <a:t>Most banks today can provide added services to their customers that include: Registered Retirement/Education Savings Plans (RRSP/RESP), mutual funds and web-based stock trading (e.g. TD Waterhouse)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83415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Investing 101 – Why Invest?</a:t>
            </a:r>
            <a:endParaRPr lang="en-CA" dirty="0"/>
          </a:p>
        </p:txBody>
      </p:sp>
      <p:sp>
        <p:nvSpPr>
          <p:cNvPr id="3" name="Content Placeholder 2"/>
          <p:cNvSpPr>
            <a:spLocks noGrp="1"/>
          </p:cNvSpPr>
          <p:nvPr>
            <p:ph idx="1"/>
          </p:nvPr>
        </p:nvSpPr>
        <p:spPr>
          <a:xfrm>
            <a:off x="609441" y="1412776"/>
            <a:ext cx="10157354" cy="4988024"/>
          </a:xfrm>
        </p:spPr>
        <p:txBody>
          <a:bodyPr/>
          <a:lstStyle/>
          <a:p>
            <a:r>
              <a:rPr lang="en-CA" dirty="0" smtClean="0"/>
              <a:t>If you put $1000 in a box and then hide it under you bed for 10 years, how much money would you have in 10 years?</a:t>
            </a:r>
          </a:p>
          <a:p>
            <a:pPr lvl="1"/>
            <a:r>
              <a:rPr lang="en-CA" b="1" dirty="0" smtClean="0"/>
              <a:t>$1000!</a:t>
            </a:r>
            <a:endParaRPr lang="en-CA" b="1" dirty="0"/>
          </a:p>
          <a:p>
            <a:r>
              <a:rPr lang="en-CA" dirty="0" smtClean="0"/>
              <a:t>Would the $1000 have the same value in 10 years as is does today? </a:t>
            </a:r>
          </a:p>
          <a:p>
            <a:r>
              <a:rPr lang="en-CA" dirty="0" smtClean="0"/>
              <a:t>Would you be able to buy as much in 10 years as you can today? </a:t>
            </a:r>
          </a:p>
          <a:p>
            <a:pPr lvl="1"/>
            <a:r>
              <a:rPr lang="en-CA" dirty="0" smtClean="0"/>
              <a:t>The answer to both is </a:t>
            </a:r>
            <a:r>
              <a:rPr lang="en-CA" b="1" dirty="0" smtClean="0"/>
              <a:t>NO!</a:t>
            </a:r>
          </a:p>
          <a:p>
            <a:r>
              <a:rPr lang="en-CA" dirty="0" smtClean="0"/>
              <a:t>This is because of INFLATION (the value after 10 years would be ~$600-700</a:t>
            </a:r>
          </a:p>
          <a:p>
            <a:r>
              <a:rPr lang="en-CA" dirty="0" smtClean="0"/>
              <a:t>How can we make money grow?</a:t>
            </a:r>
          </a:p>
          <a:p>
            <a:pPr lvl="1"/>
            <a:r>
              <a:rPr lang="en-CA" dirty="0" smtClean="0"/>
              <a:t>Put it in a savings account</a:t>
            </a:r>
          </a:p>
          <a:p>
            <a:pPr lvl="1"/>
            <a:r>
              <a:rPr lang="en-CA" dirty="0" smtClean="0"/>
              <a:t>Invest it</a:t>
            </a:r>
          </a:p>
        </p:txBody>
      </p:sp>
      <p:pic>
        <p:nvPicPr>
          <p:cNvPr id="5122" name="Picture 2" descr="Image result for inves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6580" y="4365104"/>
            <a:ext cx="3853295" cy="2204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353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b="1"/>
              <a:t>Investing 101 – Why invest?</a:t>
            </a:r>
          </a:p>
        </p:txBody>
      </p:sp>
      <p:sp>
        <p:nvSpPr>
          <p:cNvPr id="48131" name="Content Placeholder 2"/>
          <p:cNvSpPr>
            <a:spLocks noGrp="1"/>
          </p:cNvSpPr>
          <p:nvPr>
            <p:ph sz="half" idx="1"/>
          </p:nvPr>
        </p:nvSpPr>
        <p:spPr>
          <a:xfrm>
            <a:off x="609440" y="1536192"/>
            <a:ext cx="5628988" cy="4590288"/>
          </a:xfrm>
        </p:spPr>
        <p:txBody>
          <a:bodyPr>
            <a:normAutofit lnSpcReduction="10000"/>
          </a:bodyPr>
          <a:lstStyle/>
          <a:p>
            <a:r>
              <a:rPr lang="en-US" altLang="en-US" sz="2400" dirty="0"/>
              <a:t>Investing as a student is a wonderful time of life in which to get started in building your financial portfolio. </a:t>
            </a:r>
            <a:endParaRPr lang="en-US" altLang="en-US" sz="2400" dirty="0" smtClean="0"/>
          </a:p>
          <a:p>
            <a:r>
              <a:rPr lang="en-US" altLang="en-US" sz="2400" dirty="0" smtClean="0"/>
              <a:t>Investing </a:t>
            </a:r>
            <a:r>
              <a:rPr lang="en-US" altLang="en-US" sz="2400" dirty="0"/>
              <a:t>even just a little bit of money in your late teens and early twenties can grow to thousands of dollars in your middle age. </a:t>
            </a:r>
            <a:endParaRPr lang="en-US" altLang="en-US" sz="2400" dirty="0" smtClean="0"/>
          </a:p>
          <a:p>
            <a:r>
              <a:rPr lang="en-US" altLang="en-US" sz="2400" dirty="0" smtClean="0"/>
              <a:t>When </a:t>
            </a:r>
            <a:r>
              <a:rPr lang="en-US" altLang="en-US" sz="2400" dirty="0"/>
              <a:t>you begin investing as a student, you have time on your side. </a:t>
            </a:r>
            <a:endParaRPr lang="en-US" altLang="en-US" sz="2400" dirty="0" smtClean="0"/>
          </a:p>
          <a:p>
            <a:r>
              <a:rPr lang="en-US" altLang="en-US" sz="2400" dirty="0" smtClean="0"/>
              <a:t>Here’s </a:t>
            </a:r>
            <a:r>
              <a:rPr lang="en-US" altLang="en-US" sz="2400" dirty="0"/>
              <a:t>what you need to know before starting your portfolio.</a:t>
            </a:r>
            <a:r>
              <a:rPr lang="en-US" altLang="en-US" sz="1800" dirty="0"/>
              <a:t/>
            </a:r>
            <a:br>
              <a:rPr lang="en-US" altLang="en-US" sz="1800" dirty="0"/>
            </a:br>
            <a:r>
              <a:rPr lang="en-US" altLang="en-US" sz="1800" dirty="0"/>
              <a:t/>
            </a:r>
            <a:br>
              <a:rPr lang="en-US" altLang="en-US" sz="1800" dirty="0"/>
            </a:br>
            <a:endParaRPr lang="en-US" altLang="en-US" sz="1800" dirty="0"/>
          </a:p>
          <a:p>
            <a:endParaRPr lang="en-US" altLang="en-US" sz="1800" dirty="0"/>
          </a:p>
        </p:txBody>
      </p:sp>
      <p:pic>
        <p:nvPicPr>
          <p:cNvPr id="48132"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958508" y="1628800"/>
            <a:ext cx="3163887" cy="3960813"/>
          </a:xfrm>
          <a:noFill/>
        </p:spPr>
      </p:pic>
    </p:spTree>
    <p:extLst>
      <p:ext uri="{BB962C8B-B14F-4D97-AF65-F5344CB8AC3E}">
        <p14:creationId xmlns:p14="http://schemas.microsoft.com/office/powerpoint/2010/main" val="3347790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b="1"/>
              <a:t>Investing 101 – Simple interest</a:t>
            </a:r>
          </a:p>
        </p:txBody>
      </p:sp>
      <p:sp>
        <p:nvSpPr>
          <p:cNvPr id="49155" name="Content Placeholder 3"/>
          <p:cNvSpPr>
            <a:spLocks noGrp="1"/>
          </p:cNvSpPr>
          <p:nvPr>
            <p:ph idx="1"/>
          </p:nvPr>
        </p:nvSpPr>
        <p:spPr>
          <a:xfrm>
            <a:off x="1197868" y="1340768"/>
            <a:ext cx="8229600" cy="4784725"/>
          </a:xfrm>
        </p:spPr>
        <p:txBody>
          <a:bodyPr>
            <a:normAutofit/>
          </a:bodyPr>
          <a:lstStyle/>
          <a:p>
            <a:pPr>
              <a:buFontTx/>
              <a:buNone/>
            </a:pPr>
            <a:r>
              <a:rPr lang="en-US" altLang="en-US" sz="2000" b="1" dirty="0"/>
              <a:t>Simple Interest</a:t>
            </a:r>
          </a:p>
          <a:p>
            <a:r>
              <a:rPr lang="en-US" altLang="en-US" sz="2000" dirty="0"/>
              <a:t>Simple interest is calculated  on  the </a:t>
            </a:r>
            <a:r>
              <a:rPr lang="en-US" altLang="en-US" sz="2000" b="1" dirty="0"/>
              <a:t>original principal</a:t>
            </a:r>
            <a:r>
              <a:rPr lang="en-US" altLang="en-US" sz="2000" dirty="0"/>
              <a:t> </a:t>
            </a:r>
            <a:r>
              <a:rPr lang="en-US" altLang="en-US" sz="2000" b="1" dirty="0"/>
              <a:t>only</a:t>
            </a:r>
            <a:r>
              <a:rPr lang="en-US" altLang="en-US" sz="2000" dirty="0"/>
              <a:t>.  Accumulated interest from prior periods is not used in calculations for the following periods. Simple interest is normally used for a single period of less than a year, such as 30 or 60 days. </a:t>
            </a:r>
          </a:p>
          <a:p>
            <a:r>
              <a:rPr lang="en-US" altLang="en-US" sz="2000" b="1" dirty="0"/>
              <a:t>Simple Interest = p * </a:t>
            </a:r>
            <a:r>
              <a:rPr lang="en-US" altLang="en-US" sz="2000" b="1" dirty="0" err="1"/>
              <a:t>i</a:t>
            </a:r>
            <a:r>
              <a:rPr lang="en-US" altLang="en-US" sz="2000" b="1" dirty="0"/>
              <a:t> * n</a:t>
            </a:r>
            <a:endParaRPr lang="en-US" altLang="en-US" sz="2000" dirty="0"/>
          </a:p>
          <a:p>
            <a:r>
              <a:rPr lang="en-US" altLang="en-US" sz="2000" b="1" dirty="0"/>
              <a:t>where</a:t>
            </a:r>
            <a:r>
              <a:rPr lang="en-US" altLang="en-US" sz="2000" dirty="0"/>
              <a:t>:</a:t>
            </a:r>
            <a:br>
              <a:rPr lang="en-US" altLang="en-US" sz="2000" dirty="0"/>
            </a:br>
            <a:r>
              <a:rPr lang="en-US" altLang="en-US" sz="2000" dirty="0"/>
              <a:t>    p = principal (original amount </a:t>
            </a:r>
            <a:r>
              <a:rPr lang="en-US" altLang="en-US" sz="2000" dirty="0" smtClean="0"/>
              <a:t>deposited, borrowed </a:t>
            </a:r>
            <a:r>
              <a:rPr lang="en-US" altLang="en-US" sz="2000" dirty="0"/>
              <a:t>or loaned)</a:t>
            </a:r>
            <a:br>
              <a:rPr lang="en-US" altLang="en-US" sz="2000" dirty="0"/>
            </a:br>
            <a:r>
              <a:rPr lang="en-US" altLang="en-US" sz="2000" dirty="0"/>
              <a:t>    </a:t>
            </a:r>
            <a:r>
              <a:rPr lang="en-US" altLang="en-US" sz="2000" dirty="0" err="1"/>
              <a:t>i</a:t>
            </a:r>
            <a:r>
              <a:rPr lang="en-US" altLang="en-US" sz="2000" dirty="0"/>
              <a:t>  = interest rate for one period</a:t>
            </a:r>
            <a:br>
              <a:rPr lang="en-US" altLang="en-US" sz="2000" dirty="0"/>
            </a:br>
            <a:r>
              <a:rPr lang="en-US" altLang="en-US" sz="2000" dirty="0"/>
              <a:t>    n = number of periods </a:t>
            </a:r>
          </a:p>
          <a:p>
            <a:r>
              <a:rPr lang="en-US" altLang="en-US" sz="2000" b="1" dirty="0"/>
              <a:t>Example</a:t>
            </a:r>
            <a:r>
              <a:rPr lang="en-US" altLang="en-US" sz="2000" dirty="0"/>
              <a:t>: You </a:t>
            </a:r>
            <a:r>
              <a:rPr lang="en-US" altLang="en-US" sz="2000" dirty="0" smtClean="0"/>
              <a:t>deposit $1000 </a:t>
            </a:r>
            <a:r>
              <a:rPr lang="en-US" altLang="en-US" sz="2000" dirty="0"/>
              <a:t>at 5% simple annual </a:t>
            </a:r>
            <a:r>
              <a:rPr lang="en-US" altLang="en-US" sz="2000" dirty="0" smtClean="0"/>
              <a:t>interest, how much will you accumulate after 3 years?</a:t>
            </a:r>
            <a:endParaRPr lang="en-US" altLang="en-US" sz="2000" dirty="0"/>
          </a:p>
          <a:p>
            <a:r>
              <a:rPr lang="en-US" altLang="en-US" sz="2000" b="1" dirty="0"/>
              <a:t>interest = p * </a:t>
            </a:r>
            <a:r>
              <a:rPr lang="en-US" altLang="en-US" sz="2000" b="1" dirty="0" err="1"/>
              <a:t>i</a:t>
            </a:r>
            <a:r>
              <a:rPr lang="en-US" altLang="en-US" sz="2000" b="1" dirty="0"/>
              <a:t> * n = </a:t>
            </a:r>
            <a:r>
              <a:rPr lang="en-US" altLang="en-US" sz="2000" b="1" dirty="0" smtClean="0"/>
              <a:t>1000 </a:t>
            </a:r>
            <a:r>
              <a:rPr lang="en-US" altLang="en-US" sz="2000" b="1" dirty="0"/>
              <a:t>* .05 * 3 = </a:t>
            </a:r>
            <a:r>
              <a:rPr lang="en-US" altLang="en-US" sz="2000" b="1" dirty="0" smtClean="0"/>
              <a:t>150</a:t>
            </a:r>
          </a:p>
          <a:p>
            <a:r>
              <a:rPr lang="en-US" altLang="en-US" sz="2000" dirty="0" smtClean="0"/>
              <a:t>After 3 years your $1000 will have become $1150.</a:t>
            </a:r>
            <a:endParaRPr lang="en-US" altLang="en-US" sz="1600" dirty="0"/>
          </a:p>
        </p:txBody>
      </p:sp>
      <p:pic>
        <p:nvPicPr>
          <p:cNvPr id="6146" name="Picture 2" descr="Image result for simple inter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81625" y="-3451"/>
            <a:ext cx="2381250"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1186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4"/>
          <p:cNvSpPr>
            <a:spLocks noGrp="1"/>
          </p:cNvSpPr>
          <p:nvPr>
            <p:ph type="title"/>
          </p:nvPr>
        </p:nvSpPr>
        <p:spPr/>
        <p:txBody>
          <a:bodyPr/>
          <a:lstStyle/>
          <a:p>
            <a:r>
              <a:rPr lang="en-US" altLang="en-US" b="1"/>
              <a:t>Investing 101 – Compound interest</a:t>
            </a:r>
          </a:p>
        </p:txBody>
      </p:sp>
      <p:sp>
        <p:nvSpPr>
          <p:cNvPr id="50179" name="Content Placeholder 5"/>
          <p:cNvSpPr>
            <a:spLocks noGrp="1"/>
          </p:cNvSpPr>
          <p:nvPr>
            <p:ph idx="1"/>
          </p:nvPr>
        </p:nvSpPr>
        <p:spPr>
          <a:xfrm>
            <a:off x="621804" y="1412776"/>
            <a:ext cx="10081120" cy="4800600"/>
          </a:xfrm>
        </p:spPr>
        <p:txBody>
          <a:bodyPr>
            <a:normAutofit/>
          </a:bodyPr>
          <a:lstStyle/>
          <a:p>
            <a:pPr>
              <a:buFontTx/>
              <a:buNone/>
            </a:pPr>
            <a:r>
              <a:rPr lang="en-US" altLang="en-US" sz="2000" b="1" dirty="0"/>
              <a:t>Compound Interest</a:t>
            </a:r>
          </a:p>
          <a:p>
            <a:r>
              <a:rPr lang="en-US" altLang="en-US" sz="2000" dirty="0"/>
              <a:t>Compound interest is calculated each period on the </a:t>
            </a:r>
            <a:r>
              <a:rPr lang="en-US" altLang="en-US" sz="2000" b="1" dirty="0"/>
              <a:t>original principal  and all  interest</a:t>
            </a:r>
            <a:r>
              <a:rPr lang="en-US" altLang="en-US" sz="2000" dirty="0"/>
              <a:t> </a:t>
            </a:r>
            <a:r>
              <a:rPr lang="en-US" altLang="en-US" sz="2000" b="1" dirty="0"/>
              <a:t>accumulated during past periods</a:t>
            </a:r>
            <a:r>
              <a:rPr lang="en-US" altLang="en-US" sz="2000" dirty="0"/>
              <a:t>.  Although the interest may be stated as a yearly rate, the compounding periods can be yearly, semiannually, quarterly, or even continuously.</a:t>
            </a:r>
          </a:p>
          <a:p>
            <a:r>
              <a:rPr lang="en-US" altLang="en-US" sz="2000" dirty="0"/>
              <a:t>Think of compound interest as a series of back-to-back simple interest contracts. The interest earned in each period  is added to the principal of the previous period to become the principal for the next period.  For example, </a:t>
            </a:r>
            <a:r>
              <a:rPr lang="en-US" altLang="en-US" sz="2000" dirty="0" smtClean="0"/>
              <a:t>deposit $1000 at 5</a:t>
            </a:r>
            <a:r>
              <a:rPr lang="en-US" altLang="en-US" sz="2000" dirty="0"/>
              <a:t>% annual interest compounded </a:t>
            </a:r>
            <a:r>
              <a:rPr lang="en-US" altLang="en-US" sz="2000" dirty="0" smtClean="0"/>
              <a:t>annually, after 3 years you will have:</a:t>
            </a:r>
            <a:endParaRPr lang="en-US" altLang="en-US" sz="2000" dirty="0"/>
          </a:p>
          <a:p>
            <a:pPr>
              <a:buFontTx/>
              <a:buNone/>
            </a:pPr>
            <a:endParaRPr lang="en-US" altLang="en-US" sz="2000" dirty="0"/>
          </a:p>
          <a:p>
            <a:pPr lvl="1">
              <a:buFontTx/>
              <a:buNone/>
            </a:pPr>
            <a:r>
              <a:rPr lang="en-US" altLang="en-US" dirty="0"/>
              <a:t>	interest year 1 = p * </a:t>
            </a:r>
            <a:r>
              <a:rPr lang="en-US" altLang="en-US" dirty="0" err="1"/>
              <a:t>i</a:t>
            </a:r>
            <a:r>
              <a:rPr lang="en-US" altLang="en-US" dirty="0"/>
              <a:t> * n = </a:t>
            </a:r>
            <a:r>
              <a:rPr lang="en-US" altLang="en-US" dirty="0" smtClean="0"/>
              <a:t>1000 </a:t>
            </a:r>
            <a:r>
              <a:rPr lang="en-US" altLang="en-US" dirty="0"/>
              <a:t>* .05 * 1 = </a:t>
            </a:r>
            <a:r>
              <a:rPr lang="en-US" altLang="en-US" dirty="0" smtClean="0"/>
              <a:t>50 (total: $1050)</a:t>
            </a:r>
            <a:r>
              <a:rPr lang="en-US" altLang="en-US" dirty="0"/>
              <a:t/>
            </a:r>
            <a:br>
              <a:rPr lang="en-US" altLang="en-US" dirty="0"/>
            </a:br>
            <a:r>
              <a:rPr lang="en-US" altLang="en-US" dirty="0"/>
              <a:t>interest year 2 =  (p</a:t>
            </a:r>
            <a:r>
              <a:rPr lang="en-US" altLang="en-US" baseline="-25000" dirty="0"/>
              <a:t>2</a:t>
            </a:r>
            <a:r>
              <a:rPr lang="en-US" altLang="en-US" dirty="0"/>
              <a:t> = p</a:t>
            </a:r>
            <a:r>
              <a:rPr lang="en-US" altLang="en-US" baseline="-25000" dirty="0"/>
              <a:t>1</a:t>
            </a:r>
            <a:r>
              <a:rPr lang="en-US" altLang="en-US" dirty="0"/>
              <a:t> + i</a:t>
            </a:r>
            <a:r>
              <a:rPr lang="en-US" altLang="en-US" baseline="-25000" dirty="0"/>
              <a:t>1</a:t>
            </a:r>
            <a:r>
              <a:rPr lang="en-US" altLang="en-US" dirty="0"/>
              <a:t>) * </a:t>
            </a:r>
            <a:r>
              <a:rPr lang="en-US" altLang="en-US" dirty="0" err="1"/>
              <a:t>i</a:t>
            </a:r>
            <a:r>
              <a:rPr lang="en-US" altLang="en-US" dirty="0"/>
              <a:t> * n = (</a:t>
            </a:r>
            <a:r>
              <a:rPr lang="en-US" altLang="en-US" dirty="0" smtClean="0"/>
              <a:t>1000 </a:t>
            </a:r>
            <a:r>
              <a:rPr lang="en-US" altLang="en-US" dirty="0"/>
              <a:t>+ </a:t>
            </a:r>
            <a:r>
              <a:rPr lang="en-US" altLang="en-US" dirty="0" smtClean="0"/>
              <a:t>50) </a:t>
            </a:r>
            <a:r>
              <a:rPr lang="en-US" altLang="en-US" dirty="0"/>
              <a:t>* .05 * 1 = </a:t>
            </a:r>
            <a:r>
              <a:rPr lang="en-US" altLang="en-US" dirty="0" smtClean="0"/>
              <a:t>52.50 (total: $1102.50)</a:t>
            </a:r>
            <a:r>
              <a:rPr lang="en-US" altLang="en-US" dirty="0"/>
              <a:t/>
            </a:r>
            <a:br>
              <a:rPr lang="en-US" altLang="en-US" dirty="0"/>
            </a:br>
            <a:r>
              <a:rPr lang="en-US" altLang="en-US" dirty="0"/>
              <a:t>interest year 3 = (p</a:t>
            </a:r>
            <a:r>
              <a:rPr lang="en-US" altLang="en-US" baseline="-25000" dirty="0"/>
              <a:t>3</a:t>
            </a:r>
            <a:r>
              <a:rPr lang="en-US" altLang="en-US" dirty="0"/>
              <a:t> = p</a:t>
            </a:r>
            <a:r>
              <a:rPr lang="en-US" altLang="en-US" baseline="-25000" dirty="0"/>
              <a:t>2</a:t>
            </a:r>
            <a:r>
              <a:rPr lang="en-US" altLang="en-US" dirty="0"/>
              <a:t> + i</a:t>
            </a:r>
            <a:r>
              <a:rPr lang="en-US" altLang="en-US" baseline="-25000" dirty="0"/>
              <a:t>2</a:t>
            </a:r>
            <a:r>
              <a:rPr lang="en-US" altLang="en-US" dirty="0"/>
              <a:t>) * </a:t>
            </a:r>
            <a:r>
              <a:rPr lang="en-US" altLang="en-US" dirty="0" err="1"/>
              <a:t>i</a:t>
            </a:r>
            <a:r>
              <a:rPr lang="en-US" altLang="en-US" dirty="0"/>
              <a:t> * n = (</a:t>
            </a:r>
            <a:r>
              <a:rPr lang="en-US" altLang="en-US" dirty="0" smtClean="0"/>
              <a:t>1050 </a:t>
            </a:r>
            <a:r>
              <a:rPr lang="en-US" altLang="en-US" dirty="0"/>
              <a:t>+ </a:t>
            </a:r>
            <a:r>
              <a:rPr lang="en-US" altLang="en-US" dirty="0" smtClean="0"/>
              <a:t>52.50) </a:t>
            </a:r>
            <a:r>
              <a:rPr lang="en-US" altLang="en-US" dirty="0"/>
              <a:t>*.05 * 1 </a:t>
            </a:r>
            <a:r>
              <a:rPr lang="en-US" altLang="en-US" dirty="0" smtClean="0"/>
              <a:t>= 55.13 (total: $1215.51)</a:t>
            </a:r>
            <a:endParaRPr lang="en-US" altLang="en-US" dirty="0"/>
          </a:p>
          <a:p>
            <a:endParaRPr lang="en-US" altLang="en-US" sz="2000" dirty="0"/>
          </a:p>
        </p:txBody>
      </p:sp>
    </p:spTree>
    <p:extLst>
      <p:ext uri="{BB962C8B-B14F-4D97-AF65-F5344CB8AC3E}">
        <p14:creationId xmlns:p14="http://schemas.microsoft.com/office/powerpoint/2010/main" val="2342605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Twin Investing</a:t>
            </a:r>
            <a:endParaRPr lang="en-CA" dirty="0"/>
          </a:p>
        </p:txBody>
      </p:sp>
      <p:sp>
        <p:nvSpPr>
          <p:cNvPr id="3" name="Content Placeholder 2"/>
          <p:cNvSpPr>
            <a:spLocks noGrp="1"/>
          </p:cNvSpPr>
          <p:nvPr>
            <p:ph idx="1"/>
          </p:nvPr>
        </p:nvSpPr>
        <p:spPr/>
        <p:txBody>
          <a:bodyPr/>
          <a:lstStyle/>
          <a:p>
            <a:r>
              <a:rPr lang="en-CA" dirty="0" smtClean="0"/>
              <a:t>A set of twins, Karen and Bob each received $250 on their 10</a:t>
            </a:r>
            <a:r>
              <a:rPr lang="en-CA" baseline="30000" dirty="0" smtClean="0"/>
              <a:t>th</a:t>
            </a:r>
            <a:r>
              <a:rPr lang="en-CA" dirty="0" smtClean="0"/>
              <a:t> birthday from their grandparents. </a:t>
            </a:r>
          </a:p>
          <a:p>
            <a:r>
              <a:rPr lang="en-CA" dirty="0" smtClean="0"/>
              <a:t>Karen decided to invest her money at age 10. Bob said “no way I’m too young.”</a:t>
            </a:r>
          </a:p>
          <a:p>
            <a:r>
              <a:rPr lang="en-CA" dirty="0" smtClean="0"/>
              <a:t>Karen from age 10 onwards invest $250 a year until the age of 20 and then stopped.</a:t>
            </a:r>
          </a:p>
          <a:p>
            <a:r>
              <a:rPr lang="en-CA" dirty="0" smtClean="0"/>
              <a:t>Bob finally started invested at age 20; he also saved $250 a year but continue to do so until the age of 55.</a:t>
            </a:r>
          </a:p>
          <a:p>
            <a:r>
              <a:rPr lang="en-CA" dirty="0" smtClean="0"/>
              <a:t>Both Karen and Bob  earned an interest rate of 10%.</a:t>
            </a:r>
          </a:p>
          <a:p>
            <a:r>
              <a:rPr lang="en-CA" dirty="0" smtClean="0"/>
              <a:t>Who has more money at the age of 55?</a:t>
            </a:r>
            <a:endParaRPr lang="en-CA" dirty="0"/>
          </a:p>
        </p:txBody>
      </p:sp>
      <p:pic>
        <p:nvPicPr>
          <p:cNvPr id="7170" name="Picture 2" descr="Image result for twins boy and gir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22604" y="3931310"/>
            <a:ext cx="4387892" cy="29266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908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Twin Investing</a:t>
            </a:r>
            <a:endParaRPr lang="en-CA" dirty="0"/>
          </a:p>
        </p:txBody>
      </p:sp>
      <p:sp>
        <p:nvSpPr>
          <p:cNvPr id="4" name="Content Placeholder 3"/>
          <p:cNvSpPr>
            <a:spLocks noGrp="1"/>
          </p:cNvSpPr>
          <p:nvPr>
            <p:ph idx="1"/>
          </p:nvPr>
        </p:nvSpPr>
        <p:spPr>
          <a:xfrm>
            <a:off x="405780" y="1268760"/>
            <a:ext cx="10801199" cy="5132040"/>
          </a:xfrm>
        </p:spPr>
        <p:txBody>
          <a:bodyPr/>
          <a:lstStyle/>
          <a:p>
            <a:r>
              <a:rPr lang="en-CA" dirty="0" smtClean="0"/>
              <a:t>Karen	10-20		$250/year</a:t>
            </a:r>
          </a:p>
          <a:p>
            <a:r>
              <a:rPr lang="en-CA" dirty="0" smtClean="0"/>
              <a:t>Bob		20-55		$250/year</a:t>
            </a:r>
          </a:p>
          <a:p>
            <a:pPr marL="114300" indent="0">
              <a:buNone/>
            </a:pPr>
            <a:r>
              <a:rPr lang="en-CA" dirty="0" smtClean="0"/>
              <a:t>Who invested for a shorter period of time? </a:t>
            </a:r>
          </a:p>
          <a:p>
            <a:r>
              <a:rPr lang="en-CA" dirty="0" smtClean="0"/>
              <a:t>Karen	10-20		$250/year	</a:t>
            </a:r>
            <a:r>
              <a:rPr lang="en-CA" b="1" dirty="0" smtClean="0"/>
              <a:t>10 years total</a:t>
            </a:r>
          </a:p>
          <a:p>
            <a:r>
              <a:rPr lang="en-CA" dirty="0" smtClean="0"/>
              <a:t>Bob</a:t>
            </a:r>
            <a:r>
              <a:rPr lang="en-CA" dirty="0"/>
              <a:t>		20-55		$</a:t>
            </a:r>
            <a:r>
              <a:rPr lang="en-CA" dirty="0" smtClean="0"/>
              <a:t>250/year	</a:t>
            </a:r>
            <a:r>
              <a:rPr lang="en-CA" b="1" dirty="0" smtClean="0"/>
              <a:t>35 years total</a:t>
            </a:r>
            <a:endParaRPr lang="en-CA" b="1" dirty="0"/>
          </a:p>
          <a:p>
            <a:pPr marL="114300" indent="0">
              <a:buNone/>
            </a:pPr>
            <a:r>
              <a:rPr lang="en-CA" dirty="0" smtClean="0"/>
              <a:t>Who invested more money?</a:t>
            </a:r>
          </a:p>
          <a:p>
            <a:r>
              <a:rPr lang="en-CA" dirty="0"/>
              <a:t>Karen	10-20		$</a:t>
            </a:r>
            <a:r>
              <a:rPr lang="en-CA" dirty="0" smtClean="0"/>
              <a:t>250/year	10 years 	</a:t>
            </a:r>
            <a:r>
              <a:rPr lang="en-CA" b="1" dirty="0" smtClean="0"/>
              <a:t>$2,500 total</a:t>
            </a:r>
            <a:endParaRPr lang="en-CA" b="1" dirty="0"/>
          </a:p>
          <a:p>
            <a:r>
              <a:rPr lang="en-CA" dirty="0"/>
              <a:t>Bob		20-55		$</a:t>
            </a:r>
            <a:r>
              <a:rPr lang="en-CA" dirty="0" smtClean="0"/>
              <a:t>250/year	35 years  	</a:t>
            </a:r>
            <a:r>
              <a:rPr lang="en-CA" b="1" dirty="0" smtClean="0"/>
              <a:t>$8.750 total</a:t>
            </a:r>
          </a:p>
          <a:p>
            <a:pPr marL="114300" indent="0">
              <a:buNone/>
            </a:pPr>
            <a:r>
              <a:rPr lang="en-CA" dirty="0" smtClean="0"/>
              <a:t>So who has more money at age 55?</a:t>
            </a:r>
          </a:p>
          <a:p>
            <a:r>
              <a:rPr lang="en-CA" dirty="0"/>
              <a:t>Karen	10-20		$250/year	10 years 	$2,500 	</a:t>
            </a:r>
            <a:r>
              <a:rPr lang="en-CA" dirty="0" smtClean="0"/>
              <a:t>	</a:t>
            </a:r>
            <a:r>
              <a:rPr lang="en-CA" b="1" dirty="0" smtClean="0"/>
              <a:t>$123,173</a:t>
            </a:r>
            <a:endParaRPr lang="en-CA" b="1" dirty="0"/>
          </a:p>
          <a:p>
            <a:r>
              <a:rPr lang="en-CA" dirty="0"/>
              <a:t>Bob		20-55		$250/year	35 years  	$8.750 </a:t>
            </a:r>
            <a:r>
              <a:rPr lang="en-CA" dirty="0" smtClean="0"/>
              <a:t>		</a:t>
            </a:r>
            <a:r>
              <a:rPr lang="en-CA" b="1" dirty="0" smtClean="0"/>
              <a:t>$74,532</a:t>
            </a:r>
            <a:endParaRPr lang="en-CA" b="1" dirty="0"/>
          </a:p>
          <a:p>
            <a:pPr marL="114300" indent="0">
              <a:buNone/>
            </a:pPr>
            <a:endParaRPr lang="en-CA" dirty="0"/>
          </a:p>
          <a:p>
            <a:endParaRPr lang="en-CA" dirty="0"/>
          </a:p>
        </p:txBody>
      </p:sp>
      <p:pic>
        <p:nvPicPr>
          <p:cNvPr id="2054" name="Picture 6" descr="Image result for middle age sibling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8262" y="0"/>
            <a:ext cx="4030563" cy="2564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9158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Joe Saver vs. Jim Spender</a:t>
            </a:r>
            <a:endParaRPr lang="en-CA"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7828" y="1370923"/>
            <a:ext cx="6840760" cy="25459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9836" y="3933056"/>
            <a:ext cx="6696744" cy="26304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7750596" y="3356992"/>
            <a:ext cx="2592288" cy="461665"/>
          </a:xfrm>
          <a:prstGeom prst="rect">
            <a:avLst/>
          </a:prstGeom>
          <a:noFill/>
        </p:spPr>
        <p:txBody>
          <a:bodyPr wrap="square" rtlCol="0">
            <a:spAutoFit/>
          </a:bodyPr>
          <a:lstStyle/>
          <a:p>
            <a:r>
              <a:rPr lang="en-CA" sz="2400" b="1" dirty="0" smtClean="0"/>
              <a:t>$697,752</a:t>
            </a:r>
            <a:endParaRPr lang="en-CA" sz="2400" b="1" dirty="0"/>
          </a:p>
        </p:txBody>
      </p:sp>
      <p:sp>
        <p:nvSpPr>
          <p:cNvPr id="6" name="TextBox 5"/>
          <p:cNvSpPr txBox="1"/>
          <p:nvPr/>
        </p:nvSpPr>
        <p:spPr>
          <a:xfrm>
            <a:off x="7750596" y="5949280"/>
            <a:ext cx="2016224" cy="461665"/>
          </a:xfrm>
          <a:prstGeom prst="rect">
            <a:avLst/>
          </a:prstGeom>
          <a:noFill/>
        </p:spPr>
        <p:txBody>
          <a:bodyPr wrap="square" rtlCol="0">
            <a:spAutoFit/>
          </a:bodyPr>
          <a:lstStyle/>
          <a:p>
            <a:r>
              <a:rPr lang="en-CA" sz="2400" b="1" dirty="0" smtClean="0"/>
              <a:t>$657,947</a:t>
            </a:r>
            <a:endParaRPr lang="en-CA" sz="2400" b="1" dirty="0"/>
          </a:p>
        </p:txBody>
      </p:sp>
      <p:pic>
        <p:nvPicPr>
          <p:cNvPr id="1029" name="Picture 5" descr="Image result for saving vs spend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27822" y="0"/>
            <a:ext cx="3452696" cy="23017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0197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Rule of 72</a:t>
            </a:r>
            <a:endParaRPr lang="en-CA" dirty="0"/>
          </a:p>
        </p:txBody>
      </p:sp>
      <p:sp>
        <p:nvSpPr>
          <p:cNvPr id="3" name="Content Placeholder 2"/>
          <p:cNvSpPr>
            <a:spLocks noGrp="1"/>
          </p:cNvSpPr>
          <p:nvPr>
            <p:ph idx="1"/>
          </p:nvPr>
        </p:nvSpPr>
        <p:spPr/>
        <p:txBody>
          <a:bodyPr/>
          <a:lstStyle/>
          <a:p>
            <a:r>
              <a:rPr lang="en-CA" dirty="0" smtClean="0"/>
              <a:t>Anytime you want to know roughly how long it will take to double your money, use the rule of 72.</a:t>
            </a:r>
            <a:endParaRPr lang="en-CA"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5860" y="2564904"/>
            <a:ext cx="5489848" cy="36522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AutoShape 4" descr="Image result for rule of 72"/>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5" name="AutoShape 6" descr="Image result for rule of 72"/>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6" name="AutoShape 8" descr="Image result for rule of 72"/>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7" name="AutoShape 10" descr="Image result for rule of 72"/>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8" name="AutoShape 12" descr="Image result for rule of 72"/>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3086" name="Picture 14" descr="Image result for rule of 7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38628" y="2852936"/>
            <a:ext cx="2247900" cy="2486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6365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09A44C-857D-42FD-9219-94A36248C2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Adjacency</Template>
  <TotalTime>0</TotalTime>
  <Words>1487</Words>
  <Application>Microsoft Office PowerPoint</Application>
  <PresentationFormat>Custom</PresentationFormat>
  <Paragraphs>155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Cambria</vt:lpstr>
      <vt:lpstr>Corbel</vt:lpstr>
      <vt:lpstr>Adjacency</vt:lpstr>
      <vt:lpstr>Investing 101</vt:lpstr>
      <vt:lpstr>Investing 101 – Why Invest?</vt:lpstr>
      <vt:lpstr>Investing 101 – Why invest?</vt:lpstr>
      <vt:lpstr>Investing 101 – Simple interest</vt:lpstr>
      <vt:lpstr>Investing 101 – Compound interest</vt:lpstr>
      <vt:lpstr>Twin Investing</vt:lpstr>
      <vt:lpstr>Twin Investing</vt:lpstr>
      <vt:lpstr>Joe Saver vs. Jim Spender</vt:lpstr>
      <vt:lpstr>Rule of 72</vt:lpstr>
      <vt:lpstr>Financial Institutions</vt:lpstr>
      <vt:lpstr>What are financial institutions?</vt:lpstr>
      <vt:lpstr>Banks vs. Credit Unions vs. Trust Companies</vt:lpstr>
      <vt:lpstr>Canada Deposit Insurance Corporation</vt:lpstr>
      <vt:lpstr>5 largest financial institutions in Canada</vt:lpstr>
      <vt:lpstr>Guide to banking services </vt:lpstr>
      <vt:lpstr>Guide to banking services (con’t)</vt:lpstr>
      <vt:lpstr>Guide to banking services (con’t)</vt:lpstr>
      <vt:lpstr>Guide to banking services (con’t)</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2015-11-24T20:27:56Z</dcterms:created>
  <dcterms:modified xsi:type="dcterms:W3CDTF">2018-06-07T22:06:13Z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