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0D25CA3-7325-4EF0-BF6E-7236DBAFA888}">
  <a:tblStyle styleId="{C0D25CA3-7325-4EF0-BF6E-7236DBAFA8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be done as a class.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look online for used or new vehicles.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options in amount of % you will be paying… which one is the best?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Options in the amount of time it take to pay off… which one is the best?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years max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can be slow…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can be slow…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caa.ca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caa.ca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caa.ca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caa.ca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caa.ca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aa.ca" TargetMode="External"/><Relationship Id="rId4" Type="http://schemas.openxmlformats.org/officeDocument/2006/relationships/hyperlink" Target="http://www.caa.ca" TargetMode="External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aa.ca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aa.c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First Car Assignment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Monthly Maintenance Costs 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Fuel								Belt replacement</a:t>
            </a:r>
            <a:endParaRPr sz="24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Tires								Cleaning battery</a:t>
            </a:r>
            <a:endParaRPr sz="24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Oil Changes						Cabin air filter</a:t>
            </a:r>
            <a:endParaRPr sz="24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Brakes							Engine air filter</a:t>
            </a:r>
            <a:endParaRPr sz="24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Windshield Wipers				Spark plugs</a:t>
            </a:r>
            <a:endParaRPr sz="24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Anti-Freeze						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Maintenance Costs - Fuel 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4210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Again, use the website. </a:t>
            </a:r>
            <a:r>
              <a:rPr lang="en" sz="2800" u="sng">
                <a:solidFill>
                  <a:schemeClr val="accent5"/>
                </a:solidFill>
                <a:hlinkClick r:id="rId3"/>
              </a:rPr>
              <a:t>www.caa.ca</a:t>
            </a:r>
            <a:r>
              <a:rPr lang="en" sz="2800">
                <a:solidFill>
                  <a:schemeClr val="dk1"/>
                </a:solidFill>
              </a:rPr>
              <a:t>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Remember to divide by 12 to get the monthly costs. 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</p:txBody>
      </p:sp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4300" y="1170125"/>
            <a:ext cx="3571875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Maintenance Costs - Maintenance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4210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Again, use the website. </a:t>
            </a:r>
            <a:r>
              <a:rPr lang="en" sz="2800" u="sng">
                <a:solidFill>
                  <a:schemeClr val="accent5"/>
                </a:solidFill>
                <a:hlinkClick r:id="rId3"/>
              </a:rPr>
              <a:t>www.caa.ca</a:t>
            </a:r>
            <a:r>
              <a:rPr lang="en" sz="2800">
                <a:solidFill>
                  <a:schemeClr val="dk1"/>
                </a:solidFill>
              </a:rPr>
              <a:t> 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Remember to divide by 12 to get the monthly costs. 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0200" y="1170125"/>
            <a:ext cx="3657600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it all up! Your total monthly costs 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Vehicle: 2004 Cav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Financing (Your monthly loan payment)- $621.00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Insurance (www.caa.ca) - $58.06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Maintenance (www.caa.ca) - $68.43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Fuel (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www.caa.ca</a:t>
            </a:r>
            <a:r>
              <a:rPr lang="en" sz="2400"/>
              <a:t>) - $106.10					</a:t>
            </a:r>
            <a:r>
              <a:rPr b="1" lang="en" sz="2400"/>
              <a:t>Total $853.79</a:t>
            </a:r>
            <a:endParaRPr b="1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My First Car</a:t>
            </a:r>
            <a:endParaRPr/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395650" y="1582625"/>
            <a:ext cx="7438500" cy="34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List price - $22,025.00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Sales tax 7% - $1542.00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GST 7% - $1542.00 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</a:rPr>
              <a:t>Total Cost -  $25,109.00</a:t>
            </a:r>
            <a:r>
              <a:rPr lang="en" sz="2400">
                <a:solidFill>
                  <a:schemeClr val="dk2"/>
                </a:solidFill>
              </a:rPr>
              <a:t> 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10% down payment - $2511.00 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</a:rPr>
              <a:t>Loan amount - </a:t>
            </a:r>
            <a:r>
              <a:rPr b="1" lang="en" sz="2400">
                <a:solidFill>
                  <a:srgbClr val="FF0000"/>
                </a:solidFill>
              </a:rPr>
              <a:t>$22,598.00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0" y="0"/>
            <a:ext cx="88401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    </a:t>
            </a:r>
            <a:r>
              <a:rPr lang="en" sz="2800">
                <a:solidFill>
                  <a:schemeClr val="dk1"/>
                </a:solidFill>
              </a:rPr>
              <a:t>Vehicle - 2004 Chevrolet Cavalier Z24 4 door sedan 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descr="Image result for 2004 Chevrolet Cavalier Z24 4 door sedan"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900" y="1181075"/>
            <a:ext cx="4615700" cy="295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915650" y="915650"/>
            <a:ext cx="6918300" cy="4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Loan Amount</a:t>
            </a:r>
            <a:r>
              <a:rPr lang="en" sz="2400">
                <a:solidFill>
                  <a:schemeClr val="dk1"/>
                </a:solidFill>
              </a:rPr>
              <a:t> – $22598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Interest Rate</a:t>
            </a:r>
            <a:r>
              <a:rPr lang="en" sz="2400">
                <a:solidFill>
                  <a:schemeClr val="dk1"/>
                </a:solidFill>
              </a:rPr>
              <a:t> – 8%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Simple Interest</a:t>
            </a:r>
            <a:r>
              <a:rPr lang="en" sz="2400">
                <a:solidFill>
                  <a:schemeClr val="dk1"/>
                </a:solidFill>
              </a:rPr>
              <a:t> – $1807.84 every year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Years to pay off</a:t>
            </a:r>
            <a:r>
              <a:rPr lang="en" sz="2400">
                <a:solidFill>
                  <a:schemeClr val="dk1"/>
                </a:solidFill>
              </a:rPr>
              <a:t> – 4 years (48 months)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Total Interest</a:t>
            </a:r>
            <a:r>
              <a:rPr lang="en" sz="2400">
                <a:solidFill>
                  <a:schemeClr val="dk1"/>
                </a:solidFill>
              </a:rPr>
              <a:t> – $7219.36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Total Payment</a:t>
            </a:r>
            <a:r>
              <a:rPr lang="en" sz="2400">
                <a:solidFill>
                  <a:schemeClr val="dk1"/>
                </a:solidFill>
              </a:rPr>
              <a:t> (Interest + Principal)</a:t>
            </a:r>
            <a:endParaRPr sz="2400">
              <a:solidFill>
                <a:schemeClr val="dk1"/>
              </a:solidFill>
            </a:endParaRPr>
          </a:p>
          <a:p>
            <a:pPr indent="457200" lvl="0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= $ 29817.36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Monthly Payment</a:t>
            </a:r>
            <a:r>
              <a:rPr lang="en" sz="2400">
                <a:solidFill>
                  <a:schemeClr val="dk1"/>
                </a:solidFill>
              </a:rPr>
              <a:t> (Total Payment / Months)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            </a:t>
            </a:r>
            <a:r>
              <a:rPr b="1" lang="en" sz="2400">
                <a:solidFill>
                  <a:schemeClr val="dk1"/>
                </a:solidFill>
              </a:rPr>
              <a:t> </a:t>
            </a:r>
            <a:r>
              <a:rPr b="1" lang="en" sz="2400">
                <a:solidFill>
                  <a:srgbClr val="FF0000"/>
                </a:solidFill>
              </a:rPr>
              <a:t>= $621.20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621750" y="0"/>
            <a:ext cx="8218200" cy="137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Vehicle Loan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621750" y="361750"/>
            <a:ext cx="82182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Insurance Costs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802600" y="994775"/>
            <a:ext cx="7720800" cy="3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From </a:t>
            </a:r>
            <a:r>
              <a:rPr i="1" lang="en" sz="2400" u="sng">
                <a:solidFill>
                  <a:schemeClr val="hlink"/>
                </a:solidFill>
                <a:hlinkClick r:id="rId3"/>
              </a:rPr>
              <a:t>www.caa.ca</a:t>
            </a:r>
            <a:endParaRPr i="1" sz="24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$696.72/12 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>
                <a:solidFill>
                  <a:schemeClr val="dk1"/>
                </a:solidFill>
              </a:rPr>
              <a:t>= $58.06 per month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Insurance: </a:t>
            </a:r>
            <a:r>
              <a:rPr b="1" lang="en" sz="2400">
                <a:solidFill>
                  <a:schemeClr val="dk1"/>
                </a:solidFill>
              </a:rPr>
              <a:t>$58.06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621750" y="361750"/>
            <a:ext cx="82182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Maintenance </a:t>
            </a:r>
            <a:r>
              <a:rPr lang="en" sz="2800">
                <a:solidFill>
                  <a:schemeClr val="dk1"/>
                </a:solidFill>
              </a:rPr>
              <a:t>Costs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802600" y="994775"/>
            <a:ext cx="7720800" cy="3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From </a:t>
            </a:r>
            <a:r>
              <a:rPr i="1" lang="en" sz="2400" u="sng">
                <a:solidFill>
                  <a:schemeClr val="hlink"/>
                </a:solidFill>
                <a:hlinkClick r:id="rId3"/>
              </a:rPr>
              <a:t>www.caa.ca</a:t>
            </a:r>
            <a:endParaRPr i="1"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Fuel: </a:t>
            </a:r>
            <a:r>
              <a:rPr b="1" lang="en" sz="2400"/>
              <a:t>$106.10</a:t>
            </a:r>
            <a:endParaRPr b="1"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Maintenance: </a:t>
            </a:r>
            <a:r>
              <a:rPr b="1" lang="en" sz="2400"/>
              <a:t>$68.43</a:t>
            </a:r>
            <a:r>
              <a:rPr lang="en" sz="2400"/>
              <a:t> 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621750" y="361750"/>
            <a:ext cx="82182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Total Monthly Costs for 2004 Chevrolet Cavalier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802600" y="994775"/>
            <a:ext cx="7720800" cy="3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Insurance: </a:t>
            </a:r>
            <a:r>
              <a:rPr b="1" lang="en" sz="2400">
                <a:solidFill>
                  <a:schemeClr val="dk1"/>
                </a:solidFill>
              </a:rPr>
              <a:t>$58.06</a:t>
            </a:r>
            <a:endParaRPr sz="2400"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Fuel: </a:t>
            </a:r>
            <a:r>
              <a:rPr b="1" lang="en" sz="2400"/>
              <a:t>$106.10</a:t>
            </a:r>
            <a:endParaRPr b="1" sz="2400"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Maintenance: </a:t>
            </a:r>
            <a:r>
              <a:rPr b="1" lang="en" sz="2400"/>
              <a:t>$68.43</a:t>
            </a:r>
            <a:r>
              <a:rPr lang="en" sz="2400"/>
              <a:t> </a:t>
            </a:r>
            <a:endParaRPr sz="24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Financing: </a:t>
            </a:r>
            <a:r>
              <a:rPr b="1" lang="en" sz="2400"/>
              <a:t>$621.20</a:t>
            </a:r>
            <a:endParaRPr b="1" sz="24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Total Monthly Cost of Vehicle: </a:t>
            </a:r>
            <a:r>
              <a:rPr b="1" lang="en" sz="3000">
                <a:solidFill>
                  <a:srgbClr val="CC0000"/>
                </a:solidFill>
              </a:rPr>
              <a:t>$853.79</a:t>
            </a:r>
            <a:endParaRPr b="1" sz="3000">
              <a:solidFill>
                <a:srgbClr val="CC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Vehicle - 2004 Chevrolet Cavalier Z24 4 door sedan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List price - $22,025.00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Sales tax 7% - $1542.00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GST 5% - $1101.25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Total Cost -  $24,668.25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10% down payment - $2466.83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Loan amount - </a:t>
            </a:r>
            <a:r>
              <a:rPr b="1" lang="en" sz="2400">
                <a:solidFill>
                  <a:srgbClr val="FF0000"/>
                </a:solidFill>
              </a:rPr>
              <a:t>$22,201.42</a:t>
            </a:r>
            <a:endParaRPr b="1" sz="2400"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2004 Chevrolet Cavalier Z24 4 door sedan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6100" y="1678475"/>
            <a:ext cx="4186200" cy="295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Loans - Interest Rates</a:t>
            </a:r>
            <a:endParaRPr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9" name="Shape 69"/>
          <p:cNvGraphicFramePr/>
          <p:nvPr/>
        </p:nvGraphicFramePr>
        <p:xfrm>
          <a:off x="9525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{C0D25CA3-7325-4EF0-BF6E-7236DBAFA888}</a:tableStyleId>
              </a:tblPr>
              <a:tblGrid>
                <a:gridCol w="2793225"/>
                <a:gridCol w="1346275"/>
                <a:gridCol w="128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Loan Amount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Term (months)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48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Interest Rate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6%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8%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10%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Monthly Payment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531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552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573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Total of Payments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25,474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26,481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27,511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Total Interest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2,876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3,888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4,913</a:t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Loans - Payment Terms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6" name="Shape 76"/>
          <p:cNvGraphicFramePr/>
          <p:nvPr/>
        </p:nvGraphicFramePr>
        <p:xfrm>
          <a:off x="9525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{C0D25CA3-7325-4EF0-BF6E-7236DBAFA888}</a:tableStyleId>
              </a:tblPr>
              <a:tblGrid>
                <a:gridCol w="2793225"/>
                <a:gridCol w="1346275"/>
                <a:gridCol w="128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Loan Amount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22,598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Term (months)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36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60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Interest Rate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</a:t>
                      </a:r>
                      <a:r>
                        <a:rPr lang="en" sz="2400"/>
                        <a:t>%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8%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</a:t>
                      </a:r>
                      <a:r>
                        <a:rPr lang="en" sz="2400"/>
                        <a:t>%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Monthly Payment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708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552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458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Total of Payments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25,493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26,481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27,492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Total Interest ($)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2,895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3,883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4,894</a:t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214775"/>
            <a:ext cx="8520600" cy="5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your loan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746100"/>
            <a:ext cx="8520600" cy="39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Loan Amount – $22,598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Interest Rate (</a:t>
            </a:r>
            <a:r>
              <a:rPr lang="en" sz="2400">
                <a:solidFill>
                  <a:srgbClr val="FF9900"/>
                </a:solidFill>
              </a:rPr>
              <a:t>You choose</a:t>
            </a:r>
            <a:r>
              <a:rPr lang="en" sz="2400">
                <a:solidFill>
                  <a:schemeClr val="dk1"/>
                </a:solidFill>
              </a:rPr>
              <a:t>) – 8%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Simple Interest –</a:t>
            </a:r>
            <a:r>
              <a:rPr lang="en" sz="2400">
                <a:solidFill>
                  <a:srgbClr val="000000"/>
                </a:solidFill>
              </a:rPr>
              <a:t> (22598 x 0.08) $1807.84 every year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Years to pay off (</a:t>
            </a:r>
            <a:r>
              <a:rPr lang="en" sz="2400">
                <a:solidFill>
                  <a:srgbClr val="FF9900"/>
                </a:solidFill>
              </a:rPr>
              <a:t>You choose</a:t>
            </a:r>
            <a:r>
              <a:rPr lang="en" sz="2400">
                <a:solidFill>
                  <a:schemeClr val="dk1"/>
                </a:solidFill>
              </a:rPr>
              <a:t>) – 4 years (48 months)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Total Interest you will pay after 4 years – 4 years x $1807.84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>
                <a:solidFill>
                  <a:schemeClr val="dk1"/>
                </a:solidFill>
              </a:rPr>
              <a:t>				= $7219.36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Total Payment (Interest + Principal)</a:t>
            </a:r>
            <a:endParaRPr sz="2400">
              <a:solidFill>
                <a:schemeClr val="dk1"/>
              </a:solidFill>
            </a:endParaRPr>
          </a:p>
          <a:p>
            <a:pPr indent="457200" lvl="0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(7219.36 +22598) = $ 29817.36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Monthly Payment (Total Payment / Months)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                                	(29817.36 / 48) = $621.20</a:t>
            </a:r>
            <a:endParaRPr sz="24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Insurance cost factors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Rate classes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Where </a:t>
            </a:r>
            <a:r>
              <a:rPr lang="en" sz="2400"/>
              <a:t>you live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Your claim record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Vehicle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Additional coverage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ICBC.ca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insurance costs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www.caa.ca</a:t>
            </a:r>
            <a:r>
              <a:rPr lang="en"/>
              <a:t> </a:t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Go to </a:t>
            </a:r>
            <a:r>
              <a:rPr lang="en" sz="3000" u="sng">
                <a:solidFill>
                  <a:schemeClr val="hlink"/>
                </a:solidFill>
                <a:hlinkClick r:id="rId4"/>
              </a:rPr>
              <a:t>www.caa.ca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Search “Cost </a:t>
            </a:r>
            <a:br>
              <a:rPr lang="en" sz="3000"/>
            </a:br>
            <a:r>
              <a:rPr lang="en" sz="3000"/>
              <a:t>Calculator”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3000"/>
              <a:buChar char="-"/>
            </a:pPr>
            <a:r>
              <a:rPr i="1" lang="en" sz="3000" u="sng">
                <a:solidFill>
                  <a:srgbClr val="4A86E8"/>
                </a:solidFill>
              </a:rPr>
              <a:t>“CAA provides real</a:t>
            </a:r>
            <a:br>
              <a:rPr i="1" lang="en" sz="3000" u="sng">
                <a:solidFill>
                  <a:srgbClr val="4A86E8"/>
                </a:solidFill>
              </a:rPr>
            </a:br>
            <a:r>
              <a:rPr i="1" lang="en" sz="3000" u="sng">
                <a:solidFill>
                  <a:srgbClr val="4A86E8"/>
                </a:solidFill>
              </a:rPr>
              <a:t>Picture of annual</a:t>
            </a:r>
            <a:br>
              <a:rPr i="1" lang="en" sz="3000" u="sng">
                <a:solidFill>
                  <a:srgbClr val="4A86E8"/>
                </a:solidFill>
              </a:rPr>
            </a:br>
            <a:r>
              <a:rPr i="1" lang="en" sz="3000" u="sng">
                <a:solidFill>
                  <a:srgbClr val="4A86E8"/>
                </a:solidFill>
              </a:rPr>
              <a:t>Driving Costs”</a:t>
            </a:r>
            <a:endParaRPr i="1" sz="3000" u="sng">
              <a:solidFill>
                <a:srgbClr val="4A86E8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03502" y="1557500"/>
            <a:ext cx="4926250" cy="31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insurance costs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www.caa.ca</a:t>
            </a:r>
            <a:r>
              <a:rPr lang="en"/>
              <a:t> 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443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Char char="-"/>
            </a:pPr>
            <a:r>
              <a:rPr i="1" lang="en" sz="2400" u="sng">
                <a:solidFill>
                  <a:srgbClr val="4A86E8"/>
                </a:solidFill>
              </a:rPr>
              <a:t>“CAA provides real Picture of annual Driving Costs”</a:t>
            </a:r>
            <a:endParaRPr i="1" sz="2400" u="sng">
              <a:solidFill>
                <a:srgbClr val="4A86E8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Select </a:t>
            </a:r>
            <a:r>
              <a:rPr i="1" lang="en" sz="2400" u="sng">
                <a:solidFill>
                  <a:srgbClr val="4A86E8"/>
                </a:solidFill>
              </a:rPr>
              <a:t>“Driving Costs”</a:t>
            </a:r>
            <a:endParaRPr i="1" sz="2400" u="sng">
              <a:solidFill>
                <a:srgbClr val="4A86E8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Fill in options. If you have an old car just do the closest year and options.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Annual Mileage - How much will you be driving the vehicle? 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0200" y="1170125"/>
            <a:ext cx="3249684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Monthly insurance costs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www.caa.ca</a:t>
            </a:r>
            <a:r>
              <a:rPr lang="en"/>
              <a:t> 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443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Costs are for the year.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Calculate </a:t>
            </a:r>
            <a:r>
              <a:rPr b="1" lang="en" sz="2400">
                <a:solidFill>
                  <a:srgbClr val="000000"/>
                </a:solidFill>
              </a:rPr>
              <a:t>Monthly </a:t>
            </a:r>
            <a:r>
              <a:rPr lang="en" sz="2400">
                <a:solidFill>
                  <a:srgbClr val="000000"/>
                </a:solidFill>
              </a:rPr>
              <a:t>Insurance costs by taking the annual rate and dividing by 12.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For example, $696.72/12 </a:t>
            </a:r>
            <a:br>
              <a:rPr lang="en" sz="2400">
                <a:solidFill>
                  <a:srgbClr val="000000"/>
                </a:solidFill>
              </a:rPr>
            </a:br>
            <a:r>
              <a:rPr lang="en" sz="2400">
                <a:solidFill>
                  <a:srgbClr val="000000"/>
                </a:solidFill>
              </a:rPr>
              <a:t>= $58.06 per month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0200" y="1170125"/>
            <a:ext cx="3657600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