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sldIdLst>
    <p:sldId id="256" r:id="rId2"/>
    <p:sldId id="257" r:id="rId3"/>
    <p:sldId id="264" r:id="rId4"/>
    <p:sldId id="259" r:id="rId5"/>
    <p:sldId id="270" r:id="rId6"/>
    <p:sldId id="260" r:id="rId7"/>
    <p:sldId id="271" r:id="rId8"/>
    <p:sldId id="261" r:id="rId9"/>
    <p:sldId id="272" r:id="rId10"/>
    <p:sldId id="262" r:id="rId11"/>
    <p:sldId id="273" r:id="rId12"/>
    <p:sldId id="265" r:id="rId13"/>
    <p:sldId id="274" r:id="rId14"/>
    <p:sldId id="266" r:id="rId15"/>
    <p:sldId id="275" r:id="rId16"/>
    <p:sldId id="267" r:id="rId17"/>
    <p:sldId id="276" r:id="rId18"/>
    <p:sldId id="268" r:id="rId19"/>
    <p:sldId id="277" r:id="rId20"/>
    <p:sldId id="269" r:id="rId21"/>
    <p:sldId id="278" r:id="rId22"/>
    <p:sldId id="279" r:id="rId23"/>
    <p:sldId id="285" r:id="rId24"/>
    <p:sldId id="280" r:id="rId25"/>
    <p:sldId id="286" r:id="rId26"/>
    <p:sldId id="281" r:id="rId27"/>
    <p:sldId id="287" r:id="rId28"/>
    <p:sldId id="282" r:id="rId29"/>
    <p:sldId id="288" r:id="rId30"/>
    <p:sldId id="283" r:id="rId31"/>
    <p:sldId id="289" r:id="rId32"/>
    <p:sldId id="284" r:id="rId33"/>
    <p:sldId id="290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5/13/2018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Can you spot them all?</a:t>
            </a:r>
            <a:endParaRPr lang="en-CA" sz="2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Recognizing </a:t>
            </a:r>
            <a:r>
              <a:rPr lang="en-CA" dirty="0" smtClean="0"/>
              <a:t>Workplace Hazards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05673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7543800" cy="6370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9632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Server and </a:t>
            </a:r>
            <a:r>
              <a:rPr lang="en-CA" dirty="0" err="1" smtClean="0"/>
              <a:t>Busperson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dirty="0" smtClean="0"/>
              <a:t>Hazards</a:t>
            </a:r>
          </a:p>
          <a:p>
            <a:r>
              <a:rPr lang="en-CA" dirty="0" smtClean="0"/>
              <a:t>Potential collision could result in cuts from broken glass or burns from hot liquid</a:t>
            </a:r>
          </a:p>
          <a:p>
            <a:r>
              <a:rPr lang="en-CA" dirty="0" smtClean="0"/>
              <a:t>Server holding tray in unstable position (over shoulder)</a:t>
            </a:r>
          </a:p>
          <a:p>
            <a:r>
              <a:rPr lang="en-CA" dirty="0" smtClean="0"/>
              <a:t>Server and </a:t>
            </a:r>
            <a:r>
              <a:rPr lang="en-CA" dirty="0" err="1" smtClean="0"/>
              <a:t>busperson</a:t>
            </a:r>
            <a:r>
              <a:rPr lang="en-CA" dirty="0" smtClean="0"/>
              <a:t> cannot see each other coming around corner</a:t>
            </a:r>
          </a:p>
          <a:p>
            <a:r>
              <a:rPr lang="en-CA" dirty="0" err="1" smtClean="0"/>
              <a:t>Busperson</a:t>
            </a:r>
            <a:r>
              <a:rPr lang="en-CA" dirty="0" smtClean="0"/>
              <a:t> not paying attention to oncoming traffic</a:t>
            </a:r>
          </a:p>
          <a:p>
            <a:r>
              <a:rPr lang="en-CA" dirty="0" smtClean="0"/>
              <a:t>Server could lose balance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dirty="0" smtClean="0"/>
              <a:t>Prevention</a:t>
            </a:r>
          </a:p>
          <a:p>
            <a:r>
              <a:rPr lang="en-CA" dirty="0" smtClean="0"/>
              <a:t>Both workers need to pay attention for oncoming traffic</a:t>
            </a:r>
          </a:p>
          <a:p>
            <a:r>
              <a:rPr lang="en-CA" dirty="0" smtClean="0"/>
              <a:t>Mirror could be installed so that workers can see oncoming traffic</a:t>
            </a:r>
          </a:p>
          <a:p>
            <a:r>
              <a:rPr lang="en-CA" dirty="0" smtClean="0"/>
              <a:t>Use proper technique for carrying tray</a:t>
            </a:r>
          </a:p>
          <a:p>
            <a:r>
              <a:rPr lang="en-CA" dirty="0" smtClean="0"/>
              <a:t>Use both hands for carrying tray</a:t>
            </a:r>
          </a:p>
          <a:p>
            <a:r>
              <a:rPr lang="en-CA" dirty="0" smtClean="0"/>
              <a:t>Proceed cautiously around corner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72810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1977"/>
            <a:ext cx="7762957" cy="6459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0888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Spa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dirty="0" smtClean="0"/>
              <a:t>Hazards</a:t>
            </a:r>
          </a:p>
          <a:p>
            <a:r>
              <a:rPr lang="en-CA" dirty="0" smtClean="0"/>
              <a:t>Potential chemical hazards to both worker and customer</a:t>
            </a:r>
          </a:p>
          <a:p>
            <a:r>
              <a:rPr lang="en-CA" dirty="0" smtClean="0"/>
              <a:t>Coffee cup is near chemical hazards</a:t>
            </a:r>
          </a:p>
          <a:p>
            <a:r>
              <a:rPr lang="en-CA" dirty="0" smtClean="0"/>
              <a:t>Workspace is very cluttered, potential tripping hazard</a:t>
            </a:r>
          </a:p>
          <a:p>
            <a:r>
              <a:rPr lang="en-CA" dirty="0" smtClean="0"/>
              <a:t>Liquids stored in a way that spills are likely to occur</a:t>
            </a:r>
          </a:p>
          <a:p>
            <a:r>
              <a:rPr lang="en-CA" dirty="0" smtClean="0"/>
              <a:t>Potentially flammable liquids are too close to electrical equipment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dirty="0" smtClean="0"/>
              <a:t>Prevention</a:t>
            </a:r>
          </a:p>
          <a:p>
            <a:r>
              <a:rPr lang="en-CA" dirty="0" smtClean="0"/>
              <a:t>Wear/use PPE such as gloves, mask/respiratory protection, and eye protection when working around chemicals</a:t>
            </a:r>
          </a:p>
          <a:p>
            <a:r>
              <a:rPr lang="en-CA" dirty="0" smtClean="0"/>
              <a:t>Keep food and drinking water away from chemical hazards</a:t>
            </a:r>
          </a:p>
          <a:p>
            <a:r>
              <a:rPr lang="en-CA" dirty="0" smtClean="0"/>
              <a:t>Keep workspace clear and uncluttered</a:t>
            </a:r>
          </a:p>
          <a:p>
            <a:r>
              <a:rPr lang="en-CA" dirty="0" smtClean="0"/>
              <a:t>Handle and store liquids properly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72810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99" y="212186"/>
            <a:ext cx="5016367" cy="641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7570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Supermarket Worker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dirty="0" smtClean="0"/>
              <a:t>Hazards</a:t>
            </a:r>
          </a:p>
          <a:p>
            <a:r>
              <a:rPr lang="en-CA" dirty="0" smtClean="0"/>
              <a:t>Lifting heavy box in awkward position – could cause back strain injury</a:t>
            </a:r>
          </a:p>
          <a:p>
            <a:r>
              <a:rPr lang="en-CA" dirty="0" smtClean="0"/>
              <a:t>Lifting box with box cutter in hand – potential for injury</a:t>
            </a:r>
          </a:p>
          <a:p>
            <a:r>
              <a:rPr lang="en-CA" dirty="0" smtClean="0"/>
              <a:t>Turning while lifting – could strain back</a:t>
            </a:r>
          </a:p>
          <a:p>
            <a:r>
              <a:rPr lang="en-CA" dirty="0" smtClean="0"/>
              <a:t>Improper footwear – slipping/tripping hazard</a:t>
            </a:r>
          </a:p>
          <a:p>
            <a:r>
              <a:rPr lang="en-CA" dirty="0" smtClean="0"/>
              <a:t>Repetitive lifting of boxes</a:t>
            </a:r>
          </a:p>
          <a:p>
            <a:r>
              <a:rPr lang="en-CA" dirty="0" smtClean="0"/>
              <a:t>Cart could move throwing worker off balance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dirty="0" smtClean="0"/>
              <a:t>Prevention</a:t>
            </a:r>
          </a:p>
          <a:p>
            <a:r>
              <a:rPr lang="en-CA" dirty="0" smtClean="0"/>
              <a:t>Use proper lifting technique</a:t>
            </a:r>
          </a:p>
          <a:p>
            <a:r>
              <a:rPr lang="en-CA" dirty="0" smtClean="0"/>
              <a:t>Do not turn body while lifting</a:t>
            </a:r>
          </a:p>
          <a:p>
            <a:r>
              <a:rPr lang="en-CA" dirty="0" smtClean="0"/>
              <a:t>Do not lift boxes with box cutter in hand</a:t>
            </a:r>
          </a:p>
          <a:p>
            <a:r>
              <a:rPr lang="en-CA" dirty="0" smtClean="0"/>
              <a:t>Wear proper footwear</a:t>
            </a:r>
          </a:p>
          <a:p>
            <a:r>
              <a:rPr lang="en-CA" dirty="0" smtClean="0"/>
              <a:t>Position cart so it can’t move</a:t>
            </a:r>
          </a:p>
          <a:p>
            <a:r>
              <a:rPr lang="en-CA" dirty="0" smtClean="0"/>
              <a:t>Get assistance if boxes are too heavy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72810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8067290" cy="632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7654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Traffic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dirty="0" smtClean="0"/>
              <a:t>Hazards</a:t>
            </a:r>
          </a:p>
          <a:p>
            <a:r>
              <a:rPr lang="en-CA" dirty="0" smtClean="0"/>
              <a:t>Traffic control equipment (cones, signs, etc.) not set up properly</a:t>
            </a:r>
          </a:p>
          <a:p>
            <a:r>
              <a:rPr lang="en-CA" dirty="0" smtClean="0"/>
              <a:t>Workers are out of sightlines, behind vehicles, and do not appear to be paying attention to their jobs</a:t>
            </a:r>
          </a:p>
          <a:p>
            <a:r>
              <a:rPr lang="en-CA" dirty="0" smtClean="0"/>
              <a:t>One worker is texting/distracted, and is not wearing any high visibility clothing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dirty="0" smtClean="0"/>
              <a:t>Prevention</a:t>
            </a:r>
          </a:p>
          <a:p>
            <a:r>
              <a:rPr lang="en-CA" dirty="0" smtClean="0"/>
              <a:t>Pay attention at all time when working around any moving equipment, including motor vehicles</a:t>
            </a:r>
          </a:p>
          <a:p>
            <a:r>
              <a:rPr lang="en-CA" dirty="0" smtClean="0"/>
              <a:t>Do not text or engage in other distracted behaviour when working in or around motor vehicles</a:t>
            </a:r>
          </a:p>
          <a:p>
            <a:r>
              <a:rPr lang="en-CA" dirty="0" smtClean="0"/>
              <a:t>Wear high visibility clothing when working in or around motor vehicles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72810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4001"/>
            <a:ext cx="5105400" cy="6568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5810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Warehouse Worker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194048" cy="468172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CA" dirty="0" smtClean="0"/>
              <a:t>Hazards</a:t>
            </a:r>
          </a:p>
          <a:p>
            <a:r>
              <a:rPr lang="en-CA" dirty="0" smtClean="0"/>
              <a:t>Worker is reaching too high to lift box</a:t>
            </a:r>
          </a:p>
          <a:p>
            <a:r>
              <a:rPr lang="en-CA" dirty="0" smtClean="0"/>
              <a:t>Worker has leg on second rung of ladder and is in an unstable position – could fall off ladder</a:t>
            </a:r>
          </a:p>
          <a:p>
            <a:r>
              <a:rPr lang="en-CA" dirty="0" smtClean="0"/>
              <a:t>Box could be too heavy to lift</a:t>
            </a:r>
          </a:p>
          <a:p>
            <a:r>
              <a:rPr lang="en-CA" dirty="0" smtClean="0"/>
              <a:t>Box could fall on worker</a:t>
            </a:r>
          </a:p>
          <a:p>
            <a:r>
              <a:rPr lang="en-CA" dirty="0" smtClean="0"/>
              <a:t>Forklift is behind worker – another worker may start operating the forklift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CA" dirty="0" smtClean="0"/>
              <a:t>Prevention</a:t>
            </a:r>
          </a:p>
          <a:p>
            <a:r>
              <a:rPr lang="en-CA" dirty="0" smtClean="0"/>
              <a:t>Don’t stand on the top two rungs of ladder</a:t>
            </a:r>
          </a:p>
          <a:p>
            <a:r>
              <a:rPr lang="en-CA" dirty="0" smtClean="0"/>
              <a:t>Ensure ladder is in correct and secure position</a:t>
            </a:r>
          </a:p>
          <a:p>
            <a:r>
              <a:rPr lang="en-CA" dirty="0" smtClean="0"/>
              <a:t>Use proper lifting techniques</a:t>
            </a:r>
          </a:p>
          <a:p>
            <a:r>
              <a:rPr lang="en-CA" dirty="0" smtClean="0"/>
              <a:t>Ensure forklift driver is aware of worker on ladder</a:t>
            </a:r>
          </a:p>
          <a:p>
            <a:r>
              <a:rPr lang="en-CA" dirty="0" smtClean="0"/>
              <a:t>Ask for assistance with heavy boxes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72810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6121"/>
            <a:ext cx="5257800" cy="6669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44838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1448"/>
            <a:ext cx="5410200" cy="6567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20896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Woodworker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CA" dirty="0" smtClean="0"/>
              <a:t>Hazards</a:t>
            </a:r>
          </a:p>
          <a:p>
            <a:r>
              <a:rPr lang="en-CA" dirty="0" smtClean="0"/>
              <a:t>Hand is too close to blade</a:t>
            </a:r>
          </a:p>
          <a:p>
            <a:r>
              <a:rPr lang="en-CA" dirty="0" smtClean="0"/>
              <a:t>Extra wood pieces in the way of work</a:t>
            </a:r>
          </a:p>
          <a:p>
            <a:r>
              <a:rPr lang="en-CA" dirty="0" smtClean="0"/>
              <a:t>Broom leaning on work table, could fall</a:t>
            </a:r>
          </a:p>
          <a:p>
            <a:r>
              <a:rPr lang="en-CA" dirty="0" smtClean="0"/>
              <a:t>Extension cord behind worker – tripping hazard</a:t>
            </a:r>
          </a:p>
          <a:p>
            <a:r>
              <a:rPr lang="en-CA" dirty="0" smtClean="0"/>
              <a:t>General mess in shop</a:t>
            </a:r>
          </a:p>
          <a:p>
            <a:r>
              <a:rPr lang="en-CA" dirty="0" smtClean="0"/>
              <a:t>No guard on saw</a:t>
            </a:r>
          </a:p>
          <a:p>
            <a:r>
              <a:rPr lang="en-CA" dirty="0" smtClean="0"/>
              <a:t>Loose jewellery and clothing on worker – could get caught in machinery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CA" dirty="0" smtClean="0"/>
              <a:t>Prevention</a:t>
            </a:r>
          </a:p>
          <a:p>
            <a:r>
              <a:rPr lang="en-CA" dirty="0" smtClean="0"/>
              <a:t>Keep fingers at least 8 cm from saw blade</a:t>
            </a:r>
          </a:p>
          <a:p>
            <a:r>
              <a:rPr lang="en-CA" dirty="0" smtClean="0"/>
              <a:t>Ensure there is not clutter around saw area</a:t>
            </a:r>
          </a:p>
          <a:p>
            <a:r>
              <a:rPr lang="en-CA" dirty="0" smtClean="0"/>
              <a:t>Move broom away from table saw</a:t>
            </a:r>
          </a:p>
          <a:p>
            <a:r>
              <a:rPr lang="en-CA" dirty="0" smtClean="0"/>
              <a:t>Have guard on saw</a:t>
            </a:r>
          </a:p>
          <a:p>
            <a:r>
              <a:rPr lang="en-CA" dirty="0" smtClean="0"/>
              <a:t>Ensure safe work procedures are followed for working on saw</a:t>
            </a:r>
          </a:p>
          <a:p>
            <a:r>
              <a:rPr lang="en-CA" dirty="0" smtClean="0"/>
              <a:t>Clean up work area</a:t>
            </a:r>
          </a:p>
          <a:p>
            <a:r>
              <a:rPr lang="en-CA" dirty="0" smtClean="0"/>
              <a:t>Do not wear loose jewellery or clothing while working on saw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728102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8090"/>
            <a:ext cx="5041296" cy="653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17402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Cashier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038600" cy="46817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dirty="0" smtClean="0"/>
              <a:t>Hazards</a:t>
            </a:r>
          </a:p>
          <a:p>
            <a:r>
              <a:rPr lang="en-CA" dirty="0" smtClean="0"/>
              <a:t>Worker is reaching over stacked items and overextending arms – could strain arms, shoulder, or back from awkward lifting</a:t>
            </a:r>
          </a:p>
          <a:p>
            <a:r>
              <a:rPr lang="en-CA" dirty="0" smtClean="0"/>
              <a:t>Item may be too heavy for lifting</a:t>
            </a:r>
          </a:p>
          <a:p>
            <a:r>
              <a:rPr lang="en-CA" dirty="0" smtClean="0"/>
              <a:t>Items not stacked properly</a:t>
            </a:r>
          </a:p>
          <a:p>
            <a:r>
              <a:rPr lang="en-CA" dirty="0" smtClean="0"/>
              <a:t>Items could fall on worker if knocked over</a:t>
            </a:r>
          </a:p>
          <a:p>
            <a:r>
              <a:rPr lang="en-CA" dirty="0" smtClean="0"/>
              <a:t>If glass items broken, worker coul</a:t>
            </a:r>
            <a:r>
              <a:rPr lang="en-CA" dirty="0" smtClean="0"/>
              <a:t>d get cut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4038600" cy="46817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dirty="0" smtClean="0"/>
              <a:t>Prevention</a:t>
            </a:r>
          </a:p>
          <a:p>
            <a:r>
              <a:rPr lang="en-CA" dirty="0" smtClean="0"/>
              <a:t>Do not </a:t>
            </a:r>
            <a:r>
              <a:rPr lang="en-CA" dirty="0"/>
              <a:t>o</a:t>
            </a:r>
            <a:r>
              <a:rPr lang="en-CA" dirty="0" smtClean="0"/>
              <a:t>verextend or twist body</a:t>
            </a:r>
          </a:p>
          <a:p>
            <a:r>
              <a:rPr lang="en-CA" dirty="0" smtClean="0"/>
              <a:t>Use proper lifting techniques</a:t>
            </a:r>
          </a:p>
          <a:p>
            <a:r>
              <a:rPr lang="en-CA" dirty="0" smtClean="0"/>
              <a:t>Ask for assistance in lifting heavy items</a:t>
            </a:r>
          </a:p>
          <a:p>
            <a:r>
              <a:rPr lang="en-CA" dirty="0" smtClean="0"/>
              <a:t>Use proper posture while working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738484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"/>
            <a:ext cx="7523783" cy="6544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4011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Cook Assistant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dirty="0" smtClean="0"/>
              <a:t>Hazards</a:t>
            </a:r>
          </a:p>
          <a:p>
            <a:r>
              <a:rPr lang="en-CA" dirty="0" smtClean="0"/>
              <a:t>Grill Could be hot</a:t>
            </a:r>
          </a:p>
          <a:p>
            <a:r>
              <a:rPr lang="en-CA" dirty="0" smtClean="0"/>
              <a:t>Cleaning sponge is small, worker’s fingers could get burned</a:t>
            </a:r>
          </a:p>
          <a:p>
            <a:r>
              <a:rPr lang="en-CA" dirty="0" smtClean="0"/>
              <a:t>Flammable aerosol can could explode from heat</a:t>
            </a:r>
          </a:p>
          <a:p>
            <a:r>
              <a:rPr lang="en-CA" dirty="0" smtClean="0"/>
              <a:t>Worker’s fingers could get burned from hot grill or oil</a:t>
            </a:r>
          </a:p>
          <a:p>
            <a:r>
              <a:rPr lang="en-CA" dirty="0" smtClean="0"/>
              <a:t>Worker’s long sleeve could get hot oil on it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dirty="0" smtClean="0"/>
              <a:t>Prevention</a:t>
            </a:r>
          </a:p>
          <a:p>
            <a:r>
              <a:rPr lang="en-CA" dirty="0" smtClean="0"/>
              <a:t>Remove aerosol can from hot area</a:t>
            </a:r>
          </a:p>
          <a:p>
            <a:r>
              <a:rPr lang="en-CA" dirty="0" smtClean="0"/>
              <a:t>Wear proper clothing (no wide sleeves or sleeves too long)</a:t>
            </a:r>
          </a:p>
          <a:p>
            <a:r>
              <a:rPr lang="en-CA" dirty="0" smtClean="0"/>
              <a:t>Use proper cleaning tools</a:t>
            </a:r>
          </a:p>
          <a:p>
            <a:r>
              <a:rPr lang="en-CA" dirty="0" smtClean="0"/>
              <a:t>Use safe work procedures for cleaning grill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899195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290623"/>
            <a:ext cx="5078896" cy="6338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74427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Deep Fryer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270248" cy="4681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 smtClean="0"/>
              <a:t>Hazards</a:t>
            </a:r>
          </a:p>
          <a:p>
            <a:r>
              <a:rPr lang="en-CA" dirty="0" smtClean="0"/>
              <a:t>Worker is not paying attention to task</a:t>
            </a:r>
          </a:p>
          <a:p>
            <a:r>
              <a:rPr lang="en-CA" dirty="0" smtClean="0"/>
              <a:t>Kitchen items are too close to deep fryer – Could fall into fryer causing hot oil to splash up</a:t>
            </a:r>
          </a:p>
          <a:p>
            <a:r>
              <a:rPr lang="en-CA" dirty="0" smtClean="0"/>
              <a:t>Second worker could knock over hot items</a:t>
            </a:r>
          </a:p>
          <a:p>
            <a:r>
              <a:rPr lang="en-CA" dirty="0" smtClean="0"/>
              <a:t>Worker’s hair not tied back, could get in way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 smtClean="0"/>
              <a:t>Prevention</a:t>
            </a:r>
          </a:p>
          <a:p>
            <a:r>
              <a:rPr lang="en-CA" dirty="0" smtClean="0"/>
              <a:t>Pay attention to task</a:t>
            </a:r>
          </a:p>
          <a:p>
            <a:r>
              <a:rPr lang="en-CA" dirty="0" smtClean="0"/>
              <a:t>Remove items or utensils that are too close to deep fryer</a:t>
            </a:r>
          </a:p>
          <a:p>
            <a:r>
              <a:rPr lang="en-CA" dirty="0" smtClean="0"/>
              <a:t>Tie back hair</a:t>
            </a:r>
          </a:p>
          <a:p>
            <a:r>
              <a:rPr lang="en-CA" dirty="0" smtClean="0"/>
              <a:t>Ensure safe work procedures are followed for deep frying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899195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35857"/>
            <a:ext cx="5094922" cy="6469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57841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Construction Worker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CA" dirty="0" smtClean="0"/>
              <a:t>Hazards</a:t>
            </a:r>
          </a:p>
          <a:p>
            <a:r>
              <a:rPr lang="en-CA" dirty="0" smtClean="0"/>
              <a:t>Wood items are stacked in unstable position – items or ladders could fall onto worker</a:t>
            </a:r>
          </a:p>
          <a:p>
            <a:r>
              <a:rPr lang="en-CA" dirty="0" smtClean="0"/>
              <a:t>Awkward lifting and handling of wood items by worker – worker could get back injury from awkward lifting</a:t>
            </a:r>
          </a:p>
          <a:p>
            <a:r>
              <a:rPr lang="en-CA" dirty="0" smtClean="0"/>
              <a:t>Extension cord lies across the work area – tripping hazard</a:t>
            </a:r>
          </a:p>
          <a:p>
            <a:r>
              <a:rPr lang="en-CA" dirty="0" smtClean="0"/>
              <a:t>Worker not wearing safety gloves – hand could get cuts or slivers</a:t>
            </a:r>
          </a:p>
          <a:p>
            <a:r>
              <a:rPr lang="en-CA" dirty="0" smtClean="0"/>
              <a:t>Messy/cluttered area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CA" dirty="0" smtClean="0"/>
              <a:t>Prevention</a:t>
            </a:r>
          </a:p>
          <a:p>
            <a:r>
              <a:rPr lang="en-CA" dirty="0" smtClean="0"/>
              <a:t>Weak work gloves</a:t>
            </a:r>
          </a:p>
          <a:p>
            <a:r>
              <a:rPr lang="en-CA" dirty="0" smtClean="0"/>
              <a:t>Use proper lifting techniques</a:t>
            </a:r>
          </a:p>
          <a:p>
            <a:r>
              <a:rPr lang="en-CA" dirty="0" smtClean="0"/>
              <a:t>Ensure path or walkway is clear</a:t>
            </a:r>
          </a:p>
          <a:p>
            <a:r>
              <a:rPr lang="en-CA" dirty="0" smtClean="0"/>
              <a:t>Move ladders and extension cord away from work area</a:t>
            </a:r>
          </a:p>
          <a:p>
            <a:r>
              <a:rPr lang="en-CA" dirty="0" smtClean="0"/>
              <a:t>Ask for assistance if required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89919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Kitchen Worker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dirty="0" smtClean="0"/>
              <a:t>Hazards</a:t>
            </a:r>
          </a:p>
          <a:p>
            <a:r>
              <a:rPr lang="en-CA" dirty="0" smtClean="0"/>
              <a:t>Worker cannot see where she is going</a:t>
            </a:r>
          </a:p>
          <a:p>
            <a:r>
              <a:rPr lang="en-CA" dirty="0" smtClean="0"/>
              <a:t>Boxes lying on floor – slipping/tripping hazard</a:t>
            </a:r>
          </a:p>
          <a:p>
            <a:r>
              <a:rPr lang="en-CA" dirty="0" smtClean="0"/>
              <a:t>Box could be too heavy for worker</a:t>
            </a:r>
          </a:p>
          <a:p>
            <a:r>
              <a:rPr lang="en-CA" dirty="0" smtClean="0"/>
              <a:t>Worker could bump into another worker</a:t>
            </a:r>
          </a:p>
          <a:p>
            <a:r>
              <a:rPr lang="en-CA" dirty="0" smtClean="0"/>
              <a:t>Worker could fall onto hot stove top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dirty="0" smtClean="0"/>
              <a:t>Prevention</a:t>
            </a:r>
          </a:p>
          <a:p>
            <a:r>
              <a:rPr lang="en-CA" dirty="0" smtClean="0"/>
              <a:t>Remove debris/boxes lying on floor</a:t>
            </a:r>
          </a:p>
          <a:p>
            <a:r>
              <a:rPr lang="en-CA" dirty="0" smtClean="0"/>
              <a:t>Do not walk without seeing pathway</a:t>
            </a:r>
          </a:p>
          <a:p>
            <a:r>
              <a:rPr lang="en-CA" dirty="0" smtClean="0"/>
              <a:t>Be aware of other workers working around you</a:t>
            </a:r>
          </a:p>
          <a:p>
            <a:r>
              <a:rPr lang="en-CA" dirty="0" smtClean="0"/>
              <a:t>Get assistance with carrying box</a:t>
            </a:r>
          </a:p>
          <a:p>
            <a:r>
              <a:rPr lang="en-CA" dirty="0" smtClean="0"/>
              <a:t>Use handcart to move box</a:t>
            </a:r>
          </a:p>
          <a:p>
            <a:r>
              <a:rPr lang="en-CA" dirty="0" smtClean="0"/>
              <a:t>Ensure nothing is in pathway</a:t>
            </a:r>
          </a:p>
          <a:p>
            <a:r>
              <a:rPr lang="en-CA" dirty="0" smtClean="0"/>
              <a:t>Use proper lifting/carrying techniques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714174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"/>
            <a:ext cx="7707457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50419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Farm Animal Handling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589567"/>
            <a:ext cx="4267200" cy="4572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CA" dirty="0" smtClean="0"/>
              <a:t>Hazards</a:t>
            </a:r>
          </a:p>
          <a:p>
            <a:r>
              <a:rPr lang="en-CA" dirty="0" smtClean="0"/>
              <a:t>The hay is stored improperly and represents a fire hazard</a:t>
            </a:r>
          </a:p>
          <a:p>
            <a:r>
              <a:rPr lang="en-CA" dirty="0" smtClean="0"/>
              <a:t>Tools and bucket are potential tripping hazards</a:t>
            </a:r>
          </a:p>
          <a:p>
            <a:r>
              <a:rPr lang="en-CA" dirty="0" smtClean="0"/>
              <a:t>Horse is not secured</a:t>
            </a:r>
          </a:p>
          <a:p>
            <a:r>
              <a:rPr lang="en-CA" dirty="0" smtClean="0"/>
              <a:t>The worker’s body position is an ergonomic hazard</a:t>
            </a:r>
          </a:p>
          <a:p>
            <a:r>
              <a:rPr lang="en-CA" dirty="0" smtClean="0"/>
              <a:t>Syringes lying on floor are both a biohazard and a puncture hazard</a:t>
            </a:r>
          </a:p>
          <a:p>
            <a:r>
              <a:rPr lang="en-CA" dirty="0" smtClean="0"/>
              <a:t>Potential biological hazards when working around animals or animal waste</a:t>
            </a:r>
          </a:p>
          <a:p>
            <a:r>
              <a:rPr lang="en-CA" dirty="0" smtClean="0"/>
              <a:t>Worker appears to be alone</a:t>
            </a:r>
            <a:endParaRPr lang="en-CA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9567"/>
            <a:ext cx="4343400" cy="4572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CA" dirty="0" smtClean="0"/>
              <a:t>Prevention</a:t>
            </a:r>
          </a:p>
          <a:p>
            <a:r>
              <a:rPr lang="en-CA" dirty="0" smtClean="0"/>
              <a:t>Keep work area uncluttered and free of tripping hazards</a:t>
            </a:r>
          </a:p>
          <a:p>
            <a:r>
              <a:rPr lang="en-CA" dirty="0" smtClean="0"/>
              <a:t>Store hay and other flammable materials safely </a:t>
            </a:r>
          </a:p>
          <a:p>
            <a:r>
              <a:rPr lang="en-CA" dirty="0" smtClean="0"/>
              <a:t>Dispose of biological waste safely</a:t>
            </a:r>
          </a:p>
          <a:p>
            <a:r>
              <a:rPr lang="en-CA" dirty="0" smtClean="0"/>
              <a:t>This type of work would be better done with a second worker restraining the animal</a:t>
            </a:r>
          </a:p>
          <a:p>
            <a:r>
              <a:rPr lang="en-CA" dirty="0" smtClean="0"/>
              <a:t>Follow ergonomic practices to avoid MSIs</a:t>
            </a:r>
          </a:p>
          <a:p>
            <a:r>
              <a:rPr lang="en-CA" dirty="0" smtClean="0"/>
              <a:t>Wear PPE and follow proper procedures to avoid biological hazard when working with animals</a:t>
            </a:r>
          </a:p>
          <a:p>
            <a:r>
              <a:rPr lang="en-CA" dirty="0" smtClean="0"/>
              <a:t>Make sure there’s a communication plan for workers working alone.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899195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7880115" cy="6638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00452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Forklift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524000"/>
            <a:ext cx="4267200" cy="468172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CA" dirty="0" smtClean="0"/>
              <a:t>Hazards</a:t>
            </a:r>
          </a:p>
          <a:p>
            <a:r>
              <a:rPr lang="en-CA" dirty="0" smtClean="0"/>
              <a:t>Workers not paying attention to moving equipment</a:t>
            </a:r>
          </a:p>
          <a:p>
            <a:r>
              <a:rPr lang="en-CA" dirty="0" smtClean="0"/>
              <a:t>Not all workers are wearing high-visibility apparel</a:t>
            </a:r>
          </a:p>
          <a:p>
            <a:r>
              <a:rPr lang="en-CA" dirty="0" smtClean="0"/>
              <a:t>Forklift is operating outside designated area; markings on floor are unclear</a:t>
            </a:r>
          </a:p>
          <a:p>
            <a:r>
              <a:rPr lang="en-CA" dirty="0" smtClean="0"/>
              <a:t>Forklift operator is not wearing seatbelt, and has parts of his body outside the forklift</a:t>
            </a:r>
          </a:p>
          <a:p>
            <a:r>
              <a:rPr lang="en-CA" dirty="0" smtClean="0"/>
              <a:t>Cup of coffee on forklift is a spill/slipping hazard</a:t>
            </a:r>
          </a:p>
          <a:p>
            <a:r>
              <a:rPr lang="en-CA" dirty="0" smtClean="0"/>
              <a:t>Load on forklift is trailing debris that could snag on equipment or cause other workers to trip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191000" cy="468172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CA" dirty="0" smtClean="0"/>
              <a:t>Prevention</a:t>
            </a:r>
          </a:p>
          <a:p>
            <a:r>
              <a:rPr lang="en-CA" dirty="0" smtClean="0"/>
              <a:t> high visibility clothing when working in or around moving equipment</a:t>
            </a:r>
          </a:p>
          <a:p>
            <a:r>
              <a:rPr lang="en-CA" dirty="0" smtClean="0"/>
              <a:t>Pay attention at all times when working in or around moving equipment</a:t>
            </a:r>
          </a:p>
          <a:p>
            <a:r>
              <a:rPr lang="en-CA" dirty="0" smtClean="0"/>
              <a:t>Follow all safe work procedures for hazardous equipment such as forklifts</a:t>
            </a:r>
          </a:p>
          <a:p>
            <a:r>
              <a:rPr lang="en-CA" dirty="0" smtClean="0"/>
              <a:t>Keep equipment properly maintained and clutter-free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89919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8599"/>
            <a:ext cx="7848600" cy="6477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4759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Landscaping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447800"/>
            <a:ext cx="4343400" cy="468172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A" dirty="0" smtClean="0"/>
              <a:t>Hazards</a:t>
            </a:r>
          </a:p>
          <a:p>
            <a:r>
              <a:rPr lang="en-CA" dirty="0" smtClean="0"/>
              <a:t>Wearing sandals could result in a severe injury when using equipment such as lawnmower</a:t>
            </a:r>
          </a:p>
          <a:p>
            <a:r>
              <a:rPr lang="en-CA" dirty="0" smtClean="0"/>
              <a:t>Safety cones not in use</a:t>
            </a:r>
          </a:p>
          <a:p>
            <a:r>
              <a:rPr lang="en-CA" dirty="0" smtClean="0"/>
              <a:t>Improper and unsafe ladder use, could result in fall</a:t>
            </a:r>
          </a:p>
          <a:p>
            <a:r>
              <a:rPr lang="en-CA" dirty="0" smtClean="0"/>
              <a:t>Lawn mower controls are hidden and cannot be accessed quickly in the case of an emergency</a:t>
            </a:r>
          </a:p>
          <a:p>
            <a:r>
              <a:rPr lang="en-CA" dirty="0" smtClean="0"/>
              <a:t>Tools and equipment not secured, creating a tripping hazard</a:t>
            </a:r>
          </a:p>
          <a:p>
            <a:r>
              <a:rPr lang="en-CA" dirty="0" smtClean="0"/>
              <a:t>One worker texting while in a hazardous area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191000" cy="468172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A" dirty="0" smtClean="0"/>
              <a:t>Prevention</a:t>
            </a:r>
          </a:p>
          <a:p>
            <a:r>
              <a:rPr lang="en-CA" dirty="0" smtClean="0"/>
              <a:t>Wear proper footwear and clothing for the job</a:t>
            </a:r>
          </a:p>
          <a:p>
            <a:r>
              <a:rPr lang="en-CA" dirty="0" smtClean="0"/>
              <a:t>Keep workspace clear and uncluttered</a:t>
            </a:r>
          </a:p>
          <a:p>
            <a:r>
              <a:rPr lang="en-CA" dirty="0" smtClean="0"/>
              <a:t>Pay attention at all time while on the job, particularly around hazards </a:t>
            </a:r>
          </a:p>
          <a:p>
            <a:r>
              <a:rPr lang="en-CA" dirty="0" smtClean="0"/>
              <a:t>Use all equipment as directed – do not use tools or equipment for purposes they were not designed for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08750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1" y="101972"/>
            <a:ext cx="7391399" cy="6654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9063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Mechanic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 smtClean="0"/>
              <a:t>Hazards</a:t>
            </a:r>
          </a:p>
          <a:p>
            <a:r>
              <a:rPr lang="en-CA" dirty="0" smtClean="0"/>
              <a:t>Worker not wearing face mask or safety glasses – potential eye or face injury from flying debris or dust</a:t>
            </a:r>
          </a:p>
          <a:p>
            <a:r>
              <a:rPr lang="en-CA" dirty="0" smtClean="0"/>
              <a:t>Distracted by other person</a:t>
            </a:r>
          </a:p>
          <a:p>
            <a:r>
              <a:rPr lang="en-CA" dirty="0" smtClean="0"/>
              <a:t>Other person sitting on unstable stack of tires, could fall onto worker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 smtClean="0"/>
              <a:t>Prevention</a:t>
            </a:r>
          </a:p>
          <a:p>
            <a:r>
              <a:rPr lang="en-CA" dirty="0" smtClean="0"/>
              <a:t>Wear proper personal protective equipment (dust mask, safety glasses)</a:t>
            </a:r>
          </a:p>
          <a:p>
            <a:r>
              <a:rPr lang="en-CA" dirty="0" smtClean="0"/>
              <a:t>Move tires away from car</a:t>
            </a:r>
          </a:p>
          <a:p>
            <a:r>
              <a:rPr lang="en-CA" dirty="0" smtClean="0"/>
              <a:t>Do not sit on stack of tires</a:t>
            </a:r>
          </a:p>
          <a:p>
            <a:r>
              <a:rPr lang="en-CA" dirty="0" smtClean="0"/>
              <a:t>Clean up work area</a:t>
            </a:r>
          </a:p>
          <a:p>
            <a:r>
              <a:rPr lang="en-CA" dirty="0" smtClean="0"/>
              <a:t>Pay attention to task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72810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328155" cy="6361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055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Room Attendant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524000"/>
            <a:ext cx="4343400" cy="46817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dirty="0" smtClean="0"/>
              <a:t>Hazards</a:t>
            </a:r>
          </a:p>
          <a:p>
            <a:r>
              <a:rPr lang="en-CA" dirty="0" smtClean="0"/>
              <a:t>Poorly maintained equipment (broken wheel, taped together cart, taped electrical cord)</a:t>
            </a:r>
          </a:p>
          <a:p>
            <a:r>
              <a:rPr lang="en-CA" dirty="0" smtClean="0"/>
              <a:t>Cleaning supplies improperly labelled and stored</a:t>
            </a:r>
          </a:p>
          <a:p>
            <a:r>
              <a:rPr lang="en-CA" dirty="0" smtClean="0"/>
              <a:t>Potential biohazards from blood on sheets and syringe on table</a:t>
            </a:r>
          </a:p>
          <a:p>
            <a:r>
              <a:rPr lang="en-CA" dirty="0" smtClean="0"/>
              <a:t>Over-reaching could cause strain</a:t>
            </a:r>
          </a:p>
          <a:p>
            <a:r>
              <a:rPr lang="en-CA" dirty="0" smtClean="0"/>
              <a:t>Tripping hazards from electrical cord across doorway and food tray on floor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67200" cy="46817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dirty="0" smtClean="0"/>
              <a:t>Prevention</a:t>
            </a:r>
          </a:p>
          <a:p>
            <a:r>
              <a:rPr lang="en-CA" dirty="0" smtClean="0"/>
              <a:t>Keep all equipment and tools in proper working condition</a:t>
            </a:r>
          </a:p>
          <a:p>
            <a:r>
              <a:rPr lang="en-CA" dirty="0" smtClean="0"/>
              <a:t>Ensure all cleaning products and chemicals are properly labelled </a:t>
            </a:r>
          </a:p>
          <a:p>
            <a:r>
              <a:rPr lang="en-CA" dirty="0" smtClean="0"/>
              <a:t>Follow ergonomic guidelines for work that requires bending or lifting</a:t>
            </a:r>
          </a:p>
          <a:p>
            <a:r>
              <a:rPr lang="en-CA" dirty="0" smtClean="0"/>
              <a:t>Follow proper procedures for handling biohazards such as blood and syringes</a:t>
            </a:r>
          </a:p>
          <a:p>
            <a:r>
              <a:rPr lang="en-CA" dirty="0" smtClean="0"/>
              <a:t>Keep workspaces and walkways clear and uncluttered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728102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77</TotalTime>
  <Words>1450</Words>
  <Application>Microsoft Office PowerPoint</Application>
  <PresentationFormat>On-screen Show (4:3)</PresentationFormat>
  <Paragraphs>211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Civic</vt:lpstr>
      <vt:lpstr>Recognizing Workplace Hazards</vt:lpstr>
      <vt:lpstr>PowerPoint Presentation</vt:lpstr>
      <vt:lpstr>Kitchen Worker</vt:lpstr>
      <vt:lpstr>PowerPoint Presentation</vt:lpstr>
      <vt:lpstr>Landscaping</vt:lpstr>
      <vt:lpstr>PowerPoint Presentation</vt:lpstr>
      <vt:lpstr>Mechanic</vt:lpstr>
      <vt:lpstr>PowerPoint Presentation</vt:lpstr>
      <vt:lpstr>Room Attendant</vt:lpstr>
      <vt:lpstr>PowerPoint Presentation</vt:lpstr>
      <vt:lpstr>Server and Busperson</vt:lpstr>
      <vt:lpstr>PowerPoint Presentation</vt:lpstr>
      <vt:lpstr>Spa</vt:lpstr>
      <vt:lpstr>PowerPoint Presentation</vt:lpstr>
      <vt:lpstr>Supermarket Worker</vt:lpstr>
      <vt:lpstr>PowerPoint Presentation</vt:lpstr>
      <vt:lpstr>Traffic</vt:lpstr>
      <vt:lpstr>PowerPoint Presentation</vt:lpstr>
      <vt:lpstr>Warehouse Worker</vt:lpstr>
      <vt:lpstr>PowerPoint Presentation</vt:lpstr>
      <vt:lpstr>Woodworker</vt:lpstr>
      <vt:lpstr>PowerPoint Presentation</vt:lpstr>
      <vt:lpstr>Cashier</vt:lpstr>
      <vt:lpstr>PowerPoint Presentation</vt:lpstr>
      <vt:lpstr>Cook Assistant</vt:lpstr>
      <vt:lpstr>PowerPoint Presentation</vt:lpstr>
      <vt:lpstr>Deep Fryer</vt:lpstr>
      <vt:lpstr>PowerPoint Presentation</vt:lpstr>
      <vt:lpstr>Construction Worker</vt:lpstr>
      <vt:lpstr>PowerPoint Presentation</vt:lpstr>
      <vt:lpstr>Farm Animal Handling</vt:lpstr>
      <vt:lpstr>PowerPoint Presentation</vt:lpstr>
      <vt:lpstr>Forklift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Recoginzing Workplace Hazards</dc:title>
  <dc:creator>elizabeth duffield</dc:creator>
  <cp:lastModifiedBy>elizabeth duffield</cp:lastModifiedBy>
  <cp:revision>8</cp:revision>
  <dcterms:created xsi:type="dcterms:W3CDTF">2006-08-16T00:00:00Z</dcterms:created>
  <dcterms:modified xsi:type="dcterms:W3CDTF">2018-05-14T03:27:53Z</dcterms:modified>
</cp:coreProperties>
</file>