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276" r:id="rId3"/>
    <p:sldId id="281" r:id="rId4"/>
    <p:sldId id="261" r:id="rId5"/>
    <p:sldId id="264" r:id="rId6"/>
    <p:sldId id="308" r:id="rId7"/>
    <p:sldId id="299" r:id="rId8"/>
    <p:sldId id="300" r:id="rId9"/>
    <p:sldId id="301" r:id="rId10"/>
    <p:sldId id="302" r:id="rId11"/>
    <p:sldId id="305" r:id="rId12"/>
    <p:sldId id="295" r:id="rId13"/>
    <p:sldId id="268" r:id="rId14"/>
    <p:sldId id="304" r:id="rId15"/>
    <p:sldId id="269" r:id="rId16"/>
    <p:sldId id="270" r:id="rId17"/>
    <p:sldId id="271" r:id="rId18"/>
    <p:sldId id="273" r:id="rId19"/>
    <p:sldId id="286" r:id="rId20"/>
    <p:sldId id="291" r:id="rId21"/>
    <p:sldId id="292" r:id="rId22"/>
    <p:sldId id="298" r:id="rId23"/>
    <p:sldId id="303" r:id="rId24"/>
    <p:sldId id="307" r:id="rId25"/>
    <p:sldId id="309" r:id="rId26"/>
    <p:sldId id="310" r:id="rId27"/>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9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168" y="-86"/>
      </p:cViewPr>
      <p:guideLst>
        <p:guide orient="horz" pos="2880"/>
        <p:guide pos="21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idx="1"/>
          </p:nvPr>
        </p:nvSpPr>
        <p:spPr>
          <a:xfrm>
            <a:off x="3953853" y="0"/>
            <a:ext cx="3024770" cy="457200"/>
          </a:xfrm>
          <a:prstGeom prst="rect">
            <a:avLst/>
          </a:prstGeom>
        </p:spPr>
        <p:txBody>
          <a:bodyPr vert="horz" lIns="91427" tIns="45714" rIns="91427" bIns="45714" rtlCol="0"/>
          <a:lstStyle>
            <a:lvl1pPr algn="r">
              <a:defRPr sz="1200"/>
            </a:lvl1pPr>
          </a:lstStyle>
          <a:p>
            <a:fld id="{12AFFCDE-B613-41EB-9E67-F3D9A9747DF9}" type="datetimeFigureOut">
              <a:rPr lang="en-US" smtClean="0"/>
              <a:pPr/>
              <a:t>11/19/2017</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27" tIns="45714" rIns="91427" bIns="45714" rtlCol="0" anchor="ctr"/>
          <a:lstStyle/>
          <a:p>
            <a:endParaRPr lang="en-US"/>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27" tIns="45714" rIns="91427"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3024770" cy="457200"/>
          </a:xfrm>
          <a:prstGeom prst="rect">
            <a:avLst/>
          </a:prstGeom>
        </p:spPr>
        <p:txBody>
          <a:bodyPr vert="horz" lIns="91427" tIns="45714" rIns="91427"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4"/>
            <a:ext cx="3024770" cy="457200"/>
          </a:xfrm>
          <a:prstGeom prst="rect">
            <a:avLst/>
          </a:prstGeom>
        </p:spPr>
        <p:txBody>
          <a:bodyPr vert="horz" lIns="91427" tIns="45714" rIns="91427" bIns="45714" rtlCol="0" anchor="b"/>
          <a:lstStyle>
            <a:lvl1pPr algn="r">
              <a:defRPr sz="1200"/>
            </a:lvl1pPr>
          </a:lstStyle>
          <a:p>
            <a:fld id="{F1ABFB2B-7F3A-48E1-8456-764647393096}" type="slidenum">
              <a:rPr lang="en-US" smtClean="0"/>
              <a:pPr/>
              <a:t>‹#›</a:t>
            </a:fld>
            <a:endParaRPr lang="en-US"/>
          </a:p>
        </p:txBody>
      </p:sp>
    </p:spTree>
    <p:extLst>
      <p:ext uri="{BB962C8B-B14F-4D97-AF65-F5344CB8AC3E}">
        <p14:creationId xmlns:p14="http://schemas.microsoft.com/office/powerpoint/2010/main" val="3381567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FD02828-8ACA-411C-924C-238B9D8C70B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FD02828-8ACA-411C-924C-238B9D8C70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52BD03-EFCC-4610-84A2-C0CB08B4E255}" type="datetimeFigureOut">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02828-8ACA-411C-924C-238B9D8C70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52BD03-EFCC-4610-84A2-C0CB08B4E255}" type="datetimeFigureOut">
              <a:rPr lang="en-US" smtClean="0"/>
              <a:pPr/>
              <a:t>11/19/2017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FD02828-8ACA-411C-924C-238B9D8C70B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google.ca/url?sa=i&amp;rct=j&amp;q=&amp;esrc=s&amp;source=images&amp;cd=&amp;cad=rja&amp;uact=8&amp;ved=0ahUKEwjX1ueKo7DQAhUL0YMKHW8JBBgQjRwIBw&amp;url=http://blendersushi.blogspot.com/2012/03/vfx-new-apple-logo-watercolor-blend.html&amp;psig=AFQjCNGXi6pDH1tzu9LI-FR_RXGDkfcYYw&amp;ust=1479488694368334"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Rotary</a:t>
            </a:r>
            <a:endParaRPr lang="en-US" dirty="0">
              <a:solidFill>
                <a:schemeClr val="bg1"/>
              </a:solidFill>
            </a:endParaRPr>
          </a:p>
        </p:txBody>
      </p:sp>
      <p:sp>
        <p:nvSpPr>
          <p:cNvPr id="3" name="Subtitle 2"/>
          <p:cNvSpPr>
            <a:spLocks noGrp="1"/>
          </p:cNvSpPr>
          <p:nvPr>
            <p:ph type="subTitle" idx="1"/>
          </p:nvPr>
        </p:nvSpPr>
        <p:spPr>
          <a:xfrm>
            <a:off x="1371600" y="3331698"/>
            <a:ext cx="6477000" cy="2992902"/>
          </a:xfrm>
        </p:spPr>
        <p:txBody>
          <a:bodyPr>
            <a:normAutofit/>
          </a:bodyPr>
          <a:lstStyle/>
          <a:p>
            <a:r>
              <a:rPr lang="en-US" b="1" dirty="0" smtClean="0">
                <a:solidFill>
                  <a:schemeClr val="bg1">
                    <a:lumMod val="95000"/>
                    <a:lumOff val="5000"/>
                  </a:schemeClr>
                </a:solidFill>
              </a:rPr>
              <a:t>Values</a:t>
            </a:r>
            <a:r>
              <a:rPr lang="en-US" b="1" dirty="0">
                <a:solidFill>
                  <a:schemeClr val="bg1">
                    <a:lumMod val="95000"/>
                    <a:lumOff val="5000"/>
                  </a:schemeClr>
                </a:solidFill>
              </a:rPr>
              <a:t> and</a:t>
            </a:r>
            <a:r>
              <a:rPr lang="en-US" b="1" dirty="0" smtClean="0">
                <a:solidFill>
                  <a:schemeClr val="bg1">
                    <a:lumMod val="95000"/>
                    <a:lumOff val="5000"/>
                  </a:schemeClr>
                </a:solidFill>
              </a:rPr>
              <a:t> </a:t>
            </a:r>
            <a:r>
              <a:rPr lang="en-US" b="1" dirty="0" smtClean="0">
                <a:solidFill>
                  <a:schemeClr val="bg1">
                    <a:lumMod val="95000"/>
                    <a:lumOff val="5000"/>
                  </a:schemeClr>
                </a:solidFill>
                <a:latin typeface="+mj-lt"/>
              </a:rPr>
              <a:t>Ethics Program </a:t>
            </a:r>
            <a:endParaRPr lang="en-US" b="1" dirty="0">
              <a:solidFill>
                <a:schemeClr val="bg1">
                  <a:lumMod val="95000"/>
                  <a:lumOff val="5000"/>
                </a:schemeClr>
              </a:solidFill>
              <a:latin typeface="+mj-lt"/>
            </a:endParaRPr>
          </a:p>
          <a:p>
            <a:r>
              <a:rPr lang="en-US" b="1" dirty="0">
                <a:solidFill>
                  <a:schemeClr val="bg1">
                    <a:lumMod val="95000"/>
                    <a:lumOff val="5000"/>
                  </a:schemeClr>
                </a:solidFill>
                <a:latin typeface="+mj-lt"/>
              </a:rPr>
              <a:t>for </a:t>
            </a:r>
          </a:p>
          <a:p>
            <a:r>
              <a:rPr lang="en-US" b="1" dirty="0">
                <a:solidFill>
                  <a:schemeClr val="bg1">
                    <a:lumMod val="95000"/>
                    <a:lumOff val="5000"/>
                  </a:schemeClr>
                </a:solidFill>
                <a:latin typeface="+mj-lt"/>
              </a:rPr>
              <a:t>Secondary School </a:t>
            </a:r>
            <a:r>
              <a:rPr lang="en-US" b="1" dirty="0" smtClean="0">
                <a:solidFill>
                  <a:schemeClr val="bg1">
                    <a:lumMod val="95000"/>
                    <a:lumOff val="5000"/>
                  </a:schemeClr>
                </a:solidFill>
                <a:latin typeface="+mj-lt"/>
              </a:rPr>
              <a:t>Students</a:t>
            </a:r>
          </a:p>
          <a:p>
            <a:endParaRPr lang="en-US" b="1" dirty="0">
              <a:solidFill>
                <a:srgbClr val="FFC000"/>
              </a:solidFill>
              <a:latin typeface="+mj-lt"/>
            </a:endParaRPr>
          </a:p>
          <a:p>
            <a:endParaRPr lang="en-US" b="1" dirty="0">
              <a:solidFill>
                <a:srgbClr val="FFFF00"/>
              </a:solidFill>
              <a:latin typeface="+mj-lt"/>
            </a:endParaRPr>
          </a:p>
          <a:p>
            <a:endParaRPr lang="en-US" b="1" dirty="0">
              <a:solidFill>
                <a:srgbClr val="FFFF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40933" y="4953000"/>
            <a:ext cx="1447800" cy="1447800"/>
          </a:xfrm>
          <a:prstGeom prst="rect">
            <a:avLst/>
          </a:prstGeom>
        </p:spPr>
      </p:pic>
      <p:pic>
        <p:nvPicPr>
          <p:cNvPr id="1026" name="Picture 2" descr="C:\Users\Dennis\Pictures\Rotary Images\Logos\ethicslogo.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609600"/>
            <a:ext cx="1091179" cy="1636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107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effectLst>
                  <a:outerShdw blurRad="38100" dist="38100" dir="2700000" algn="tl">
                    <a:srgbClr val="000000">
                      <a:alpha val="43137"/>
                    </a:srgbClr>
                  </a:outerShdw>
                </a:effectLst>
              </a:rPr>
              <a:t>Canadian Survey-</a:t>
            </a:r>
            <a:r>
              <a:rPr lang="en-US" sz="4000" dirty="0">
                <a:solidFill>
                  <a:schemeClr val="bg1"/>
                </a:solidFill>
                <a:effectLst>
                  <a:outerShdw blurRad="38100" dist="38100" dir="2700000" algn="tl">
                    <a:srgbClr val="000000">
                      <a:alpha val="43137"/>
                    </a:srgbClr>
                  </a:outerShdw>
                </a:effectLst>
              </a:rPr>
              <a:t>By </a:t>
            </a:r>
            <a:r>
              <a:rPr lang="en-US" sz="4000" dirty="0" err="1">
                <a:solidFill>
                  <a:schemeClr val="bg1"/>
                </a:solidFill>
                <a:effectLst>
                  <a:outerShdw blurRad="38100" dist="38100" dir="2700000" algn="tl">
                    <a:srgbClr val="000000">
                      <a:alpha val="43137"/>
                    </a:srgbClr>
                  </a:outerShdw>
                </a:effectLst>
              </a:rPr>
              <a:t>Cdn</a:t>
            </a:r>
            <a:r>
              <a:rPr lang="en-US" dirty="0">
                <a:solidFill>
                  <a:schemeClr val="bg1"/>
                </a:solidFill>
                <a:effectLst>
                  <a:outerShdw blurRad="38100" dist="38100" dir="2700000" algn="tl">
                    <a:srgbClr val="000000">
                      <a:alpha val="43137"/>
                    </a:srgbClr>
                  </a:outerShdw>
                </a:effectLst>
              </a:rPr>
              <a:t> </a:t>
            </a:r>
            <a:r>
              <a:rPr lang="en-US" sz="4400" dirty="0">
                <a:solidFill>
                  <a:schemeClr val="bg1"/>
                </a:solidFill>
                <a:effectLst>
                  <a:outerShdw blurRad="38100" dist="38100" dir="2700000" algn="tl">
                    <a:srgbClr val="000000">
                      <a:alpha val="43137"/>
                    </a:srgbClr>
                  </a:outerShdw>
                </a:effectLst>
              </a:rPr>
              <a:t>Council on Learning</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itchFamily="2" charset="2"/>
              <a:buChar char="v"/>
            </a:pPr>
            <a:r>
              <a:rPr lang="en-US" b="1" dirty="0">
                <a:solidFill>
                  <a:schemeClr val="bg1">
                    <a:lumMod val="95000"/>
                    <a:lumOff val="5000"/>
                  </a:schemeClr>
                </a:solidFill>
              </a:rPr>
              <a:t>At least 60%of Canadian students cheat on tests  at secondary &amp; post-sec. school </a:t>
            </a:r>
          </a:p>
          <a:p>
            <a:pPr>
              <a:buFont typeface="Wingdings" pitchFamily="2" charset="2"/>
              <a:buChar char="v"/>
            </a:pPr>
            <a:r>
              <a:rPr lang="en-US" b="1" dirty="0">
                <a:solidFill>
                  <a:schemeClr val="bg1">
                    <a:lumMod val="95000"/>
                    <a:lumOff val="5000"/>
                  </a:schemeClr>
                </a:solidFill>
              </a:rPr>
              <a:t>73% admit to committing one or more serious acts of “academic dishonesty” on written work in high school</a:t>
            </a:r>
          </a:p>
          <a:p>
            <a:pPr>
              <a:buFont typeface="Wingdings" pitchFamily="2" charset="2"/>
              <a:buChar char="v"/>
            </a:pPr>
            <a:r>
              <a:rPr lang="en-US" b="1" dirty="0">
                <a:solidFill>
                  <a:schemeClr val="bg1">
                    <a:lumMod val="95000"/>
                    <a:lumOff val="5000"/>
                  </a:schemeClr>
                </a:solidFill>
              </a:rPr>
              <a:t>Students lay the blame upon new </a:t>
            </a:r>
            <a:r>
              <a:rPr lang="en-US" b="1" dirty="0" smtClean="0">
                <a:solidFill>
                  <a:schemeClr val="bg1">
                    <a:lumMod val="95000"/>
                    <a:lumOff val="5000"/>
                  </a:schemeClr>
                </a:solidFill>
              </a:rPr>
              <a:t>technology</a:t>
            </a:r>
          </a:p>
          <a:p>
            <a:endParaRPr lang="en-US" b="1" dirty="0">
              <a:solidFill>
                <a:srgbClr val="FFC000"/>
              </a:solidFill>
            </a:endParaRPr>
          </a:p>
        </p:txBody>
      </p:sp>
    </p:spTree>
    <p:extLst>
      <p:ext uri="{BB962C8B-B14F-4D97-AF65-F5344CB8AC3E}">
        <p14:creationId xmlns:p14="http://schemas.microsoft.com/office/powerpoint/2010/main" val="392151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Exploring Ethics</a:t>
            </a:r>
          </a:p>
        </p:txBody>
      </p:sp>
      <p:sp>
        <p:nvSpPr>
          <p:cNvPr id="3" name="Content Placeholder 2"/>
          <p:cNvSpPr>
            <a:spLocks noGrp="1"/>
          </p:cNvSpPr>
          <p:nvPr>
            <p:ph idx="1"/>
          </p:nvPr>
        </p:nvSpPr>
        <p:spPr/>
        <p:txBody>
          <a:bodyPr/>
          <a:lstStyle/>
          <a:p>
            <a:pPr>
              <a:buFont typeface="Wingdings" pitchFamily="2" charset="2"/>
              <a:buChar char="v"/>
            </a:pPr>
            <a:r>
              <a:rPr lang="en-US" b="1" dirty="0">
                <a:solidFill>
                  <a:schemeClr val="bg1">
                    <a:lumMod val="95000"/>
                    <a:lumOff val="5000"/>
                  </a:schemeClr>
                </a:solidFill>
                <a:latin typeface="+mj-lt"/>
              </a:rPr>
              <a:t>Your  definition of </a:t>
            </a:r>
            <a:r>
              <a:rPr lang="en-US" b="1" dirty="0" smtClean="0">
                <a:solidFill>
                  <a:schemeClr val="bg1">
                    <a:lumMod val="95000"/>
                    <a:lumOff val="5000"/>
                  </a:schemeClr>
                </a:solidFill>
                <a:latin typeface="+mj-lt"/>
              </a:rPr>
              <a:t>ethics</a:t>
            </a:r>
          </a:p>
          <a:p>
            <a:pPr>
              <a:buFont typeface="Wingdings" pitchFamily="2" charset="2"/>
              <a:buChar char="v"/>
            </a:pPr>
            <a:endParaRPr lang="en-US" b="1" dirty="0">
              <a:solidFill>
                <a:schemeClr val="bg1">
                  <a:lumMod val="95000"/>
                  <a:lumOff val="5000"/>
                </a:schemeClr>
              </a:solidFill>
              <a:latin typeface="+mj-lt"/>
            </a:endParaRPr>
          </a:p>
          <a:p>
            <a:pPr>
              <a:buFont typeface="Wingdings" pitchFamily="2" charset="2"/>
              <a:buChar char="v"/>
            </a:pPr>
            <a:r>
              <a:rPr lang="en-US" b="1" dirty="0">
                <a:solidFill>
                  <a:schemeClr val="bg1">
                    <a:lumMod val="95000"/>
                    <a:lumOff val="5000"/>
                  </a:schemeClr>
                </a:solidFill>
                <a:latin typeface="+mj-lt"/>
              </a:rPr>
              <a:t>Examples of </a:t>
            </a:r>
            <a:r>
              <a:rPr lang="en-US" b="1" dirty="0" smtClean="0">
                <a:solidFill>
                  <a:schemeClr val="bg1">
                    <a:lumMod val="95000"/>
                    <a:lumOff val="5000"/>
                  </a:schemeClr>
                </a:solidFill>
                <a:latin typeface="+mj-lt"/>
              </a:rPr>
              <a:t>ethical people/behavior </a:t>
            </a:r>
          </a:p>
          <a:p>
            <a:pPr>
              <a:buFont typeface="Wingdings" pitchFamily="2" charset="2"/>
              <a:buChar char="v"/>
            </a:pPr>
            <a:endParaRPr lang="en-US" b="1" dirty="0">
              <a:solidFill>
                <a:schemeClr val="bg1">
                  <a:lumMod val="95000"/>
                  <a:lumOff val="5000"/>
                </a:schemeClr>
              </a:solidFill>
              <a:latin typeface="+mj-lt"/>
            </a:endParaRPr>
          </a:p>
          <a:p>
            <a:pPr>
              <a:buFont typeface="Wingdings" pitchFamily="2" charset="2"/>
              <a:buChar char="v"/>
            </a:pPr>
            <a:r>
              <a:rPr lang="en-US" b="1" dirty="0" smtClean="0">
                <a:solidFill>
                  <a:schemeClr val="bg1">
                    <a:lumMod val="95000"/>
                    <a:lumOff val="5000"/>
                  </a:schemeClr>
                </a:solidFill>
                <a:latin typeface="+mj-lt"/>
              </a:rPr>
              <a:t>Examples </a:t>
            </a:r>
            <a:r>
              <a:rPr lang="en-US" b="1" dirty="0">
                <a:solidFill>
                  <a:schemeClr val="bg1">
                    <a:lumMod val="95000"/>
                    <a:lumOff val="5000"/>
                  </a:schemeClr>
                </a:solidFill>
                <a:latin typeface="+mj-lt"/>
              </a:rPr>
              <a:t>of unethical </a:t>
            </a:r>
            <a:r>
              <a:rPr lang="en-US" b="1" dirty="0" smtClean="0">
                <a:solidFill>
                  <a:schemeClr val="bg1">
                    <a:lumMod val="95000"/>
                    <a:lumOff val="5000"/>
                  </a:schemeClr>
                </a:solidFill>
                <a:latin typeface="+mj-lt"/>
              </a:rPr>
              <a:t>people/behavior</a:t>
            </a:r>
          </a:p>
          <a:p>
            <a:pPr>
              <a:buFont typeface="Wingdings" pitchFamily="2" charset="2"/>
              <a:buChar char="v"/>
            </a:pPr>
            <a:endParaRPr lang="en-US" b="1" dirty="0">
              <a:solidFill>
                <a:schemeClr val="bg1">
                  <a:lumMod val="95000"/>
                  <a:lumOff val="5000"/>
                </a:schemeClr>
              </a:solidFill>
              <a:latin typeface="+mj-lt"/>
            </a:endParaRPr>
          </a:p>
          <a:p>
            <a:pPr>
              <a:buFont typeface="Wingdings" pitchFamily="2" charset="2"/>
              <a:buChar char="v"/>
            </a:pPr>
            <a:r>
              <a:rPr lang="en-US" b="1" dirty="0">
                <a:solidFill>
                  <a:schemeClr val="bg1">
                    <a:lumMod val="95000"/>
                    <a:lumOff val="5000"/>
                  </a:schemeClr>
                </a:solidFill>
                <a:latin typeface="+mj-lt"/>
              </a:rPr>
              <a:t>Why might it be important to discuss ethics in high school?</a:t>
            </a:r>
          </a:p>
          <a:p>
            <a:endParaRPr lang="en-US" b="1" dirty="0">
              <a:solidFill>
                <a:schemeClr val="bg1">
                  <a:lumMod val="95000"/>
                  <a:lumOff val="5000"/>
                </a:schemeClr>
              </a:solidFill>
            </a:endParaRPr>
          </a:p>
        </p:txBody>
      </p:sp>
    </p:spTree>
    <p:extLst>
      <p:ext uri="{BB962C8B-B14F-4D97-AF65-F5344CB8AC3E}">
        <p14:creationId xmlns:p14="http://schemas.microsoft.com/office/powerpoint/2010/main" val="1815347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chemeClr val="bg1"/>
                </a:solidFill>
              </a:rPr>
              <a:t>Business Ethics</a:t>
            </a:r>
            <a:endParaRPr lang="en-US" dirty="0">
              <a:solidFill>
                <a:schemeClr val="bg1"/>
              </a:solidFill>
            </a:endParaRPr>
          </a:p>
        </p:txBody>
      </p:sp>
      <p:sp>
        <p:nvSpPr>
          <p:cNvPr id="3" name="Content Placeholder 2"/>
          <p:cNvSpPr>
            <a:spLocks noGrp="1"/>
          </p:cNvSpPr>
          <p:nvPr>
            <p:ph idx="1"/>
          </p:nvPr>
        </p:nvSpPr>
        <p:spPr/>
        <p:txBody>
          <a:bodyPr>
            <a:normAutofit/>
          </a:bodyPr>
          <a:lstStyle/>
          <a:p>
            <a:pPr marL="137160" indent="0">
              <a:buNone/>
            </a:pPr>
            <a:r>
              <a:rPr lang="en-US" sz="2000" b="1" dirty="0">
                <a:solidFill>
                  <a:schemeClr val="bg1"/>
                </a:solidFill>
              </a:rPr>
              <a:t>McDonald's Code of </a:t>
            </a:r>
            <a:r>
              <a:rPr lang="en-US" sz="2000" b="1" dirty="0" smtClean="0">
                <a:solidFill>
                  <a:schemeClr val="bg1"/>
                </a:solidFill>
              </a:rPr>
              <a:t>Ethics:</a:t>
            </a:r>
          </a:p>
          <a:p>
            <a:pPr>
              <a:buFont typeface="Wingdings" pitchFamily="2" charset="2"/>
              <a:buChar char="v"/>
            </a:pPr>
            <a:r>
              <a:rPr lang="en-US" sz="2400" b="1" dirty="0" smtClean="0">
                <a:solidFill>
                  <a:schemeClr val="bg1"/>
                </a:solidFill>
              </a:rPr>
              <a:t>"</a:t>
            </a:r>
            <a:r>
              <a:rPr lang="en-US" sz="2400" b="1" dirty="0">
                <a:solidFill>
                  <a:schemeClr val="bg1"/>
                </a:solidFill>
              </a:rPr>
              <a:t>the basis for our entire business is that we are </a:t>
            </a:r>
            <a:r>
              <a:rPr lang="en-US" sz="2400" b="1" dirty="0" smtClean="0">
                <a:solidFill>
                  <a:schemeClr val="bg1"/>
                </a:solidFill>
              </a:rPr>
              <a:t>                                                                             </a:t>
            </a:r>
            <a:r>
              <a:rPr lang="en-US" sz="2400" b="1" u="sng" dirty="0" smtClean="0">
                <a:solidFill>
                  <a:schemeClr val="bg1"/>
                </a:solidFill>
              </a:rPr>
              <a:t>ethical</a:t>
            </a:r>
            <a:r>
              <a:rPr lang="en-US" sz="2400" b="1" dirty="0">
                <a:solidFill>
                  <a:schemeClr val="bg1"/>
                </a:solidFill>
              </a:rPr>
              <a:t>, truthful and dependable</a:t>
            </a:r>
            <a:r>
              <a:rPr lang="en-US" sz="2000" b="1" dirty="0" smtClean="0">
                <a:solidFill>
                  <a:schemeClr val="bg1"/>
                </a:solidFill>
              </a:rPr>
              <a:t>.“</a:t>
            </a:r>
          </a:p>
          <a:p>
            <a:pPr>
              <a:buFont typeface="Wingdings" pitchFamily="2" charset="2"/>
              <a:buChar char="v"/>
            </a:pPr>
            <a:endParaRPr lang="en-US" sz="2400" b="1" dirty="0">
              <a:solidFill>
                <a:schemeClr val="bg1"/>
              </a:solidFill>
            </a:endParaRPr>
          </a:p>
          <a:p>
            <a:pPr marL="137160" indent="0">
              <a:buNone/>
            </a:pPr>
            <a:r>
              <a:rPr lang="en-US" sz="2000" b="1" dirty="0" smtClean="0">
                <a:solidFill>
                  <a:schemeClr val="bg1"/>
                </a:solidFill>
              </a:rPr>
              <a:t>Tim Horton’s:</a:t>
            </a:r>
          </a:p>
          <a:p>
            <a:pPr>
              <a:buFont typeface="Wingdings" pitchFamily="2" charset="2"/>
              <a:buChar char="v"/>
            </a:pPr>
            <a:r>
              <a:rPr lang="en-US" sz="2400" b="1" dirty="0">
                <a:solidFill>
                  <a:schemeClr val="bg1"/>
                </a:solidFill>
              </a:rPr>
              <a:t>Operating in a fair and </a:t>
            </a:r>
            <a:r>
              <a:rPr lang="en-US" sz="2400" b="1" u="sng" dirty="0">
                <a:solidFill>
                  <a:schemeClr val="bg1"/>
                </a:solidFill>
              </a:rPr>
              <a:t>ethical </a:t>
            </a:r>
            <a:r>
              <a:rPr lang="en-US" sz="2400" b="1" dirty="0">
                <a:solidFill>
                  <a:schemeClr val="bg1"/>
                </a:solidFill>
              </a:rPr>
              <a:t>manner has always </a:t>
            </a:r>
            <a:r>
              <a:rPr lang="en-US" sz="2400" b="1" dirty="0" smtClean="0">
                <a:solidFill>
                  <a:schemeClr val="bg1"/>
                </a:solidFill>
              </a:rPr>
              <a:t>been </a:t>
            </a:r>
            <a:r>
              <a:rPr lang="en-US" sz="2400" b="1" dirty="0">
                <a:solidFill>
                  <a:schemeClr val="bg1"/>
                </a:solidFill>
              </a:rPr>
              <a:t>a core value at Tim </a:t>
            </a:r>
            <a:r>
              <a:rPr lang="en-US" sz="2400" b="1" dirty="0" err="1">
                <a:solidFill>
                  <a:schemeClr val="bg1"/>
                </a:solidFill>
              </a:rPr>
              <a:t>Hortons</a:t>
            </a:r>
            <a:r>
              <a:rPr lang="en-US" sz="2400" b="1" dirty="0">
                <a:solidFill>
                  <a:schemeClr val="bg1"/>
                </a:solidFill>
              </a:rPr>
              <a:t>. </a:t>
            </a:r>
            <a:endParaRPr lang="en-US" sz="2400" b="1" dirty="0" smtClean="0">
              <a:solidFill>
                <a:schemeClr val="bg1"/>
              </a:solidFill>
            </a:endParaRPr>
          </a:p>
          <a:p>
            <a:pPr>
              <a:buFont typeface="Wingdings" pitchFamily="2" charset="2"/>
              <a:buChar char="v"/>
            </a:pPr>
            <a:endParaRPr lang="en-US" sz="2400" b="1" dirty="0" smtClean="0">
              <a:solidFill>
                <a:schemeClr val="bg1"/>
              </a:solidFill>
            </a:endParaRPr>
          </a:p>
          <a:p>
            <a:pPr>
              <a:buNone/>
            </a:pPr>
            <a:r>
              <a:rPr lang="en-US" sz="2400" b="1" dirty="0" smtClean="0">
                <a:solidFill>
                  <a:schemeClr val="bg1"/>
                </a:solidFill>
              </a:rPr>
              <a:t>Apple:</a:t>
            </a:r>
          </a:p>
          <a:p>
            <a:pPr>
              <a:buFont typeface="Wingdings" pitchFamily="2" charset="2"/>
              <a:buChar char="v"/>
            </a:pPr>
            <a:r>
              <a:rPr lang="en-CA" sz="2400" b="1" dirty="0" smtClean="0">
                <a:solidFill>
                  <a:schemeClr val="bg1"/>
                </a:solidFill>
              </a:rPr>
              <a:t>There’s a right way to make products. It starts              with the rights of the people who make them.   </a:t>
            </a:r>
          </a:p>
          <a:p>
            <a:pPr>
              <a:buFont typeface="Wingdings" pitchFamily="2" charset="2"/>
              <a:buChar char="v"/>
            </a:pPr>
            <a:endParaRPr lang="en-US" sz="2400" b="1" dirty="0">
              <a:solidFill>
                <a:schemeClr val="bg1"/>
              </a:solidFill>
            </a:endParaRPr>
          </a:p>
          <a:p>
            <a:pPr>
              <a:buFont typeface="Wingdings" pitchFamily="2" charset="2"/>
              <a:buChar char="v"/>
            </a:pPr>
            <a:endParaRPr lang="en-US" sz="2400" b="1" dirty="0" smtClean="0">
              <a:solidFill>
                <a:schemeClr val="bg1"/>
              </a:solidFill>
            </a:endParaRPr>
          </a:p>
          <a:p>
            <a:pPr>
              <a:buFont typeface="Wingdings" pitchFamily="2" charset="2"/>
              <a:buChar char="v"/>
            </a:pP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2133600"/>
            <a:ext cx="685800" cy="6858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5600" y="4191000"/>
            <a:ext cx="1295400" cy="662647"/>
          </a:xfrm>
          <a:prstGeom prst="rect">
            <a:avLst/>
          </a:prstGeom>
        </p:spPr>
      </p:pic>
      <p:pic>
        <p:nvPicPr>
          <p:cNvPr id="14338" name="Picture 2" descr="Image result for apple logo">
            <a:hlinkClick r:id="rId4"/>
          </p:cNvPr>
          <p:cNvPicPr>
            <a:picLocks noChangeAspect="1" noChangeArrowheads="1"/>
          </p:cNvPicPr>
          <p:nvPr/>
        </p:nvPicPr>
        <p:blipFill>
          <a:blip r:embed="rId5" cstate="print"/>
          <a:srcRect l="22042" r="22274"/>
          <a:stretch>
            <a:fillRect/>
          </a:stretch>
        </p:blipFill>
        <p:spPr bwMode="auto">
          <a:xfrm>
            <a:off x="7772400" y="5410200"/>
            <a:ext cx="762000" cy="769739"/>
          </a:xfrm>
          <a:prstGeom prst="rect">
            <a:avLst/>
          </a:prstGeom>
          <a:noFill/>
        </p:spPr>
      </p:pic>
    </p:spTree>
    <p:extLst>
      <p:ext uri="{BB962C8B-B14F-4D97-AF65-F5344CB8AC3E}">
        <p14:creationId xmlns:p14="http://schemas.microsoft.com/office/powerpoint/2010/main" val="3021779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Rotary 4 Way Test</a:t>
            </a:r>
          </a:p>
        </p:txBody>
      </p:sp>
      <p:sp>
        <p:nvSpPr>
          <p:cNvPr id="3" name="Content Placeholder 2"/>
          <p:cNvSpPr>
            <a:spLocks noGrp="1"/>
          </p:cNvSpPr>
          <p:nvPr>
            <p:ph idx="1"/>
          </p:nvPr>
        </p:nvSpPr>
        <p:spPr/>
        <p:txBody>
          <a:bodyPr/>
          <a:lstStyle/>
          <a:p>
            <a:pPr>
              <a:buFontTx/>
              <a:buNone/>
            </a:pPr>
            <a:r>
              <a:rPr lang="en-US" b="1" dirty="0">
                <a:solidFill>
                  <a:schemeClr val="bg1">
                    <a:lumMod val="95000"/>
                    <a:lumOff val="5000"/>
                  </a:schemeClr>
                </a:solidFill>
                <a:latin typeface="+mj-lt"/>
              </a:rPr>
              <a:t>Of the things that we think say and do</a:t>
            </a:r>
          </a:p>
          <a:p>
            <a:pPr>
              <a:buFont typeface="Wingdings" pitchFamily="2" charset="2"/>
              <a:buChar char="v"/>
            </a:pPr>
            <a:r>
              <a:rPr lang="en-US" b="1" dirty="0">
                <a:solidFill>
                  <a:schemeClr val="bg1">
                    <a:lumMod val="95000"/>
                    <a:lumOff val="5000"/>
                  </a:schemeClr>
                </a:solidFill>
                <a:latin typeface="+mj-lt"/>
              </a:rPr>
              <a:t>Is it the truth</a:t>
            </a:r>
          </a:p>
          <a:p>
            <a:pPr>
              <a:buFont typeface="Wingdings" pitchFamily="2" charset="2"/>
              <a:buChar char="v"/>
            </a:pPr>
            <a:r>
              <a:rPr lang="en-US" b="1" dirty="0">
                <a:solidFill>
                  <a:schemeClr val="bg1">
                    <a:lumMod val="95000"/>
                    <a:lumOff val="5000"/>
                  </a:schemeClr>
                </a:solidFill>
                <a:latin typeface="+mj-lt"/>
              </a:rPr>
              <a:t>Is it fair to all concerned</a:t>
            </a:r>
          </a:p>
          <a:p>
            <a:pPr>
              <a:buFont typeface="Wingdings" pitchFamily="2" charset="2"/>
              <a:buChar char="v"/>
            </a:pPr>
            <a:r>
              <a:rPr lang="en-US" b="1" dirty="0">
                <a:solidFill>
                  <a:schemeClr val="bg1">
                    <a:lumMod val="95000"/>
                    <a:lumOff val="5000"/>
                  </a:schemeClr>
                </a:solidFill>
                <a:latin typeface="+mj-lt"/>
              </a:rPr>
              <a:t>Will it build goodwill and better friendships</a:t>
            </a:r>
          </a:p>
          <a:p>
            <a:pPr>
              <a:buFont typeface="Wingdings" pitchFamily="2" charset="2"/>
              <a:buChar char="v"/>
            </a:pPr>
            <a:r>
              <a:rPr lang="en-US" b="1" dirty="0">
                <a:solidFill>
                  <a:schemeClr val="bg1">
                    <a:lumMod val="95000"/>
                    <a:lumOff val="5000"/>
                  </a:schemeClr>
                </a:solidFill>
                <a:latin typeface="+mj-lt"/>
              </a:rPr>
              <a:t>Will it be beneficial to all </a:t>
            </a:r>
            <a:r>
              <a:rPr lang="en-US" b="1" dirty="0" smtClean="0">
                <a:solidFill>
                  <a:schemeClr val="bg1">
                    <a:lumMod val="95000"/>
                    <a:lumOff val="5000"/>
                  </a:schemeClr>
                </a:solidFill>
                <a:latin typeface="+mj-lt"/>
              </a:rPr>
              <a:t>concerned</a:t>
            </a:r>
            <a:endParaRPr lang="en-US" sz="1400" b="1" dirty="0" smtClean="0">
              <a:solidFill>
                <a:schemeClr val="bg1">
                  <a:lumMod val="95000"/>
                  <a:lumOff val="5000"/>
                </a:schemeClr>
              </a:solidFill>
              <a:latin typeface="+mj-lt"/>
            </a:endParaRPr>
          </a:p>
          <a:p>
            <a:pPr>
              <a:buFont typeface="Wingdings" pitchFamily="2" charset="2"/>
              <a:buChar char="v"/>
            </a:pPr>
            <a:endParaRPr lang="en-US" sz="1400" b="1" dirty="0">
              <a:solidFill>
                <a:schemeClr val="bg1">
                  <a:lumMod val="95000"/>
                  <a:lumOff val="5000"/>
                </a:schemeClr>
              </a:solidFill>
              <a:latin typeface="+mj-lt"/>
            </a:endParaRPr>
          </a:p>
          <a:p>
            <a:pPr marL="137160" indent="0" algn="ctr">
              <a:buNone/>
            </a:pPr>
            <a:r>
              <a:rPr lang="en-US" sz="1400" b="1" dirty="0" smtClean="0">
                <a:solidFill>
                  <a:schemeClr val="bg1">
                    <a:lumMod val="95000"/>
                    <a:lumOff val="5000"/>
                  </a:schemeClr>
                </a:solidFill>
                <a:latin typeface="+mj-lt"/>
              </a:rPr>
              <a:t>1932 </a:t>
            </a:r>
            <a:r>
              <a:rPr lang="en-US" sz="1400" b="1" dirty="0">
                <a:solidFill>
                  <a:schemeClr val="bg1">
                    <a:lumMod val="95000"/>
                    <a:lumOff val="5000"/>
                  </a:schemeClr>
                </a:solidFill>
                <a:latin typeface="+mj-lt"/>
              </a:rPr>
              <a:t> </a:t>
            </a:r>
            <a:r>
              <a:rPr lang="en-US" sz="1400" b="1" dirty="0" smtClean="0">
                <a:solidFill>
                  <a:schemeClr val="bg1">
                    <a:lumMod val="95000"/>
                    <a:lumOff val="5000"/>
                  </a:schemeClr>
                </a:solidFill>
                <a:latin typeface="+mj-lt"/>
              </a:rPr>
              <a:t>Rotary  Code of Ethics</a:t>
            </a:r>
            <a:endParaRPr lang="en-US" b="1" dirty="0">
              <a:solidFill>
                <a:schemeClr val="bg1">
                  <a:lumMod val="95000"/>
                  <a:lumOff val="5000"/>
                </a:schemeClr>
              </a:solidFill>
              <a:latin typeface="+mj-lt"/>
            </a:endParaRPr>
          </a:p>
          <a:p>
            <a:endParaRPr lang="en-US" dirty="0"/>
          </a:p>
        </p:txBody>
      </p:sp>
      <p:pic>
        <p:nvPicPr>
          <p:cNvPr id="1026" name="Picture 2" descr="C:\Users\Dennis\Pictures\Rotary Images\rotary logo 3d.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5181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51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Scenario Discussion</a:t>
            </a:r>
            <a:endParaRPr lang="en-US"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1.What values are involved and possibly in conflict in this scenario?</a:t>
            </a:r>
          </a:p>
          <a:p>
            <a:endParaRPr lang="en-US" b="1" dirty="0" smtClean="0">
              <a:solidFill>
                <a:schemeClr val="bg1"/>
              </a:solidFill>
            </a:endParaRPr>
          </a:p>
          <a:p>
            <a:r>
              <a:rPr lang="en-US" b="1" dirty="0" smtClean="0">
                <a:solidFill>
                  <a:schemeClr val="bg1"/>
                </a:solidFill>
              </a:rPr>
              <a:t>2.What might be an unethical solution(s) to </a:t>
            </a:r>
            <a:r>
              <a:rPr lang="en-US" b="1" smtClean="0">
                <a:solidFill>
                  <a:schemeClr val="bg1"/>
                </a:solidFill>
              </a:rPr>
              <a:t>solving the </a:t>
            </a:r>
            <a:r>
              <a:rPr lang="en-US" b="1" dirty="0" smtClean="0">
                <a:solidFill>
                  <a:schemeClr val="bg1"/>
                </a:solidFill>
              </a:rPr>
              <a:t>challenge in this scenario?</a:t>
            </a:r>
          </a:p>
          <a:p>
            <a:endParaRPr lang="en-US" b="1" dirty="0" smtClean="0">
              <a:solidFill>
                <a:schemeClr val="bg1"/>
              </a:solidFill>
            </a:endParaRPr>
          </a:p>
          <a:p>
            <a:r>
              <a:rPr lang="en-US" b="1" dirty="0" smtClean="0">
                <a:solidFill>
                  <a:schemeClr val="bg1"/>
                </a:solidFill>
              </a:rPr>
              <a:t>3.What might be an ethical choice or </a:t>
            </a:r>
            <a:r>
              <a:rPr lang="en-US" b="1" dirty="0">
                <a:solidFill>
                  <a:schemeClr val="bg1"/>
                </a:solidFill>
              </a:rPr>
              <a:t>a</a:t>
            </a:r>
            <a:r>
              <a:rPr lang="en-US" b="1" dirty="0" smtClean="0">
                <a:solidFill>
                  <a:schemeClr val="bg1"/>
                </a:solidFill>
              </a:rPr>
              <a:t>ction you could take to deal with this scenario?</a:t>
            </a:r>
            <a:endParaRPr lang="en-US" b="1" dirty="0">
              <a:solidFill>
                <a:schemeClr val="bg1"/>
              </a:solidFill>
            </a:endParaRPr>
          </a:p>
        </p:txBody>
      </p:sp>
    </p:spTree>
    <p:extLst>
      <p:ext uri="{BB962C8B-B14F-4D97-AF65-F5344CB8AC3E}">
        <p14:creationId xmlns:p14="http://schemas.microsoft.com/office/powerpoint/2010/main" val="2024496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rPr>
              <a:t>Scenario 1</a:t>
            </a:r>
            <a:endParaRPr lang="en-US" dirty="0">
              <a:solidFill>
                <a:schemeClr val="bg1"/>
              </a:solidFill>
            </a:endParaRPr>
          </a:p>
        </p:txBody>
      </p:sp>
      <p:sp>
        <p:nvSpPr>
          <p:cNvPr id="3" name="Content Placeholder 2"/>
          <p:cNvSpPr>
            <a:spLocks noGrp="1"/>
          </p:cNvSpPr>
          <p:nvPr>
            <p:ph idx="1"/>
          </p:nvPr>
        </p:nvSpPr>
        <p:spPr/>
        <p:txBody>
          <a:bodyPr/>
          <a:lstStyle/>
          <a:p>
            <a:pPr marL="137160" indent="0">
              <a:buNone/>
            </a:pPr>
            <a:r>
              <a:rPr lang="en-US" b="1" dirty="0">
                <a:solidFill>
                  <a:schemeClr val="bg1">
                    <a:lumMod val="95000"/>
                    <a:lumOff val="5000"/>
                  </a:schemeClr>
                </a:solidFill>
                <a:latin typeface="+mj-lt"/>
              </a:rPr>
              <a:t>You have recently become friends with a popular </a:t>
            </a:r>
            <a:r>
              <a:rPr lang="en-US" b="1" dirty="0" smtClean="0">
                <a:solidFill>
                  <a:schemeClr val="bg1">
                    <a:lumMod val="95000"/>
                    <a:lumOff val="5000"/>
                  </a:schemeClr>
                </a:solidFill>
                <a:latin typeface="+mj-lt"/>
              </a:rPr>
              <a:t>student </a:t>
            </a:r>
            <a:r>
              <a:rPr lang="en-US" b="1" dirty="0">
                <a:solidFill>
                  <a:schemeClr val="bg1">
                    <a:lumMod val="95000"/>
                    <a:lumOff val="5000"/>
                  </a:schemeClr>
                </a:solidFill>
                <a:latin typeface="+mj-lt"/>
              </a:rPr>
              <a:t>at your school. He is not a good student, doesn’t study &amp; asks you for the answers to a test you just wrote. He has to write the test in a few days. You would like to stay friends with him since this </a:t>
            </a:r>
            <a:r>
              <a:rPr lang="en-US" b="1" dirty="0" smtClean="0">
                <a:solidFill>
                  <a:schemeClr val="bg1">
                    <a:lumMod val="95000"/>
                    <a:lumOff val="5000"/>
                  </a:schemeClr>
                </a:solidFill>
                <a:latin typeface="+mj-lt"/>
              </a:rPr>
              <a:t>makes you part of the group</a:t>
            </a:r>
            <a:r>
              <a:rPr lang="en-US" b="1" dirty="0">
                <a:solidFill>
                  <a:schemeClr val="bg1">
                    <a:lumMod val="95000"/>
                    <a:lumOff val="5000"/>
                  </a:schemeClr>
                </a:solidFill>
                <a:latin typeface="+mj-lt"/>
              </a:rPr>
              <a:t>. </a:t>
            </a:r>
            <a:endParaRPr lang="en-US" b="1" dirty="0" smtClean="0">
              <a:solidFill>
                <a:schemeClr val="bg1">
                  <a:lumMod val="95000"/>
                  <a:lumOff val="5000"/>
                </a:schemeClr>
              </a:solidFill>
              <a:latin typeface="+mj-lt"/>
            </a:endParaRPr>
          </a:p>
          <a:p>
            <a:pPr marL="137160" indent="0">
              <a:buNone/>
            </a:pPr>
            <a:r>
              <a:rPr lang="en-US" b="1" dirty="0" smtClean="0">
                <a:solidFill>
                  <a:schemeClr val="bg1">
                    <a:lumMod val="95000"/>
                    <a:lumOff val="5000"/>
                  </a:schemeClr>
                </a:solidFill>
                <a:latin typeface="+mj-lt"/>
              </a:rPr>
              <a:t>What </a:t>
            </a:r>
            <a:r>
              <a:rPr lang="en-US" b="1" dirty="0">
                <a:solidFill>
                  <a:schemeClr val="bg1">
                    <a:lumMod val="95000"/>
                    <a:lumOff val="5000"/>
                  </a:schemeClr>
                </a:solidFill>
                <a:latin typeface="+mj-lt"/>
              </a:rPr>
              <a:t>do you do?</a:t>
            </a:r>
          </a:p>
          <a:p>
            <a:endParaRPr lang="en-US" dirty="0"/>
          </a:p>
        </p:txBody>
      </p:sp>
    </p:spTree>
    <p:extLst>
      <p:ext uri="{BB962C8B-B14F-4D97-AF65-F5344CB8AC3E}">
        <p14:creationId xmlns:p14="http://schemas.microsoft.com/office/powerpoint/2010/main" val="2275075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rPr>
              <a:t>Scenario  2</a:t>
            </a:r>
            <a:endParaRPr lang="en-US" dirty="0">
              <a:solidFill>
                <a:schemeClr val="bg1"/>
              </a:solidFill>
            </a:endParaRPr>
          </a:p>
        </p:txBody>
      </p:sp>
      <p:sp>
        <p:nvSpPr>
          <p:cNvPr id="3" name="Content Placeholder 2"/>
          <p:cNvSpPr>
            <a:spLocks noGrp="1"/>
          </p:cNvSpPr>
          <p:nvPr>
            <p:ph idx="1"/>
          </p:nvPr>
        </p:nvSpPr>
        <p:spPr/>
        <p:txBody>
          <a:bodyPr/>
          <a:lstStyle/>
          <a:p>
            <a:pPr marL="137160" indent="0">
              <a:buNone/>
            </a:pPr>
            <a:r>
              <a:rPr lang="en-US" b="1" dirty="0">
                <a:solidFill>
                  <a:schemeClr val="bg1">
                    <a:lumMod val="95000"/>
                    <a:lumOff val="5000"/>
                  </a:schemeClr>
                </a:solidFill>
                <a:latin typeface="+mj-lt"/>
              </a:rPr>
              <a:t>You take your parents’ car to the local mall. When backing out of your parking space you accidently scrape the car next to you. There is no damage to your parents’ car. As far as you can tell, no one witnessed this. </a:t>
            </a:r>
            <a:endParaRPr lang="en-US" b="1" dirty="0" smtClean="0">
              <a:solidFill>
                <a:schemeClr val="bg1">
                  <a:lumMod val="95000"/>
                  <a:lumOff val="5000"/>
                </a:schemeClr>
              </a:solidFill>
              <a:latin typeface="+mj-lt"/>
            </a:endParaRPr>
          </a:p>
          <a:p>
            <a:pPr marL="137160" indent="0">
              <a:buNone/>
            </a:pPr>
            <a:r>
              <a:rPr lang="en-US" b="1" dirty="0" smtClean="0">
                <a:solidFill>
                  <a:schemeClr val="bg1">
                    <a:lumMod val="95000"/>
                    <a:lumOff val="5000"/>
                  </a:schemeClr>
                </a:solidFill>
                <a:latin typeface="+mj-lt"/>
              </a:rPr>
              <a:t>What </a:t>
            </a:r>
            <a:r>
              <a:rPr lang="en-US" b="1" dirty="0">
                <a:solidFill>
                  <a:schemeClr val="bg1">
                    <a:lumMod val="95000"/>
                    <a:lumOff val="5000"/>
                  </a:schemeClr>
                </a:solidFill>
                <a:latin typeface="+mj-lt"/>
              </a:rPr>
              <a:t>would you do?</a:t>
            </a:r>
          </a:p>
          <a:p>
            <a:endParaRPr lang="en-US" dirty="0"/>
          </a:p>
        </p:txBody>
      </p:sp>
    </p:spTree>
    <p:extLst>
      <p:ext uri="{BB962C8B-B14F-4D97-AF65-F5344CB8AC3E}">
        <p14:creationId xmlns:p14="http://schemas.microsoft.com/office/powerpoint/2010/main" val="386695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1"/>
                </a:solidFill>
              </a:rPr>
              <a:t>Scenario 3</a:t>
            </a:r>
            <a:endParaRPr lang="en-US" dirty="0">
              <a:solidFill>
                <a:schemeClr val="bg1"/>
              </a:solidFill>
            </a:endParaRPr>
          </a:p>
        </p:txBody>
      </p:sp>
      <p:sp>
        <p:nvSpPr>
          <p:cNvPr id="3" name="Content Placeholder 2"/>
          <p:cNvSpPr>
            <a:spLocks noGrp="1"/>
          </p:cNvSpPr>
          <p:nvPr>
            <p:ph idx="1"/>
          </p:nvPr>
        </p:nvSpPr>
        <p:spPr/>
        <p:txBody>
          <a:bodyPr/>
          <a:lstStyle/>
          <a:p>
            <a:pPr marL="137160" indent="0">
              <a:buNone/>
            </a:pPr>
            <a:r>
              <a:rPr lang="en-US" b="1" dirty="0">
                <a:solidFill>
                  <a:schemeClr val="bg1">
                    <a:lumMod val="95000"/>
                    <a:lumOff val="5000"/>
                  </a:schemeClr>
                </a:solidFill>
                <a:latin typeface="+mj-lt"/>
              </a:rPr>
              <a:t>At a party some of your friends start passing around a bottle of vodka &amp; a </a:t>
            </a:r>
            <a:r>
              <a:rPr lang="en-US" b="1" dirty="0" smtClean="0">
                <a:solidFill>
                  <a:schemeClr val="bg1">
                    <a:lumMod val="95000"/>
                    <a:lumOff val="5000"/>
                  </a:schemeClr>
                </a:solidFill>
                <a:latin typeface="+mj-lt"/>
              </a:rPr>
              <a:t>joint.</a:t>
            </a:r>
          </a:p>
          <a:p>
            <a:pPr marL="137160" indent="0">
              <a:buNone/>
            </a:pPr>
            <a:endParaRPr lang="en-US" b="1" dirty="0" smtClean="0">
              <a:solidFill>
                <a:schemeClr val="bg1">
                  <a:lumMod val="95000"/>
                  <a:lumOff val="5000"/>
                </a:schemeClr>
              </a:solidFill>
              <a:latin typeface="+mj-lt"/>
            </a:endParaRPr>
          </a:p>
          <a:p>
            <a:pPr marL="137160" indent="0">
              <a:buNone/>
            </a:pPr>
            <a:r>
              <a:rPr lang="en-US" b="1" dirty="0" smtClean="0">
                <a:solidFill>
                  <a:schemeClr val="bg1">
                    <a:lumMod val="95000"/>
                    <a:lumOff val="5000"/>
                  </a:schemeClr>
                </a:solidFill>
                <a:latin typeface="+mj-lt"/>
              </a:rPr>
              <a:t>What </a:t>
            </a:r>
            <a:r>
              <a:rPr lang="en-US" b="1" dirty="0">
                <a:solidFill>
                  <a:schemeClr val="bg1">
                    <a:lumMod val="95000"/>
                    <a:lumOff val="5000"/>
                  </a:schemeClr>
                </a:solidFill>
                <a:latin typeface="+mj-lt"/>
              </a:rPr>
              <a:t>do you think would be the right or ethical thing to do or say and still be </a:t>
            </a:r>
            <a:r>
              <a:rPr lang="en-US" b="1" dirty="0" smtClean="0">
                <a:solidFill>
                  <a:schemeClr val="bg1">
                    <a:lumMod val="95000"/>
                    <a:lumOff val="5000"/>
                  </a:schemeClr>
                </a:solidFill>
                <a:latin typeface="+mj-lt"/>
              </a:rPr>
              <a:t>accepted by your </a:t>
            </a:r>
            <a:r>
              <a:rPr lang="en-US" b="1" dirty="0">
                <a:solidFill>
                  <a:schemeClr val="bg1">
                    <a:lumMod val="95000"/>
                    <a:lumOff val="5000"/>
                  </a:schemeClr>
                </a:solidFill>
                <a:latin typeface="+mj-lt"/>
              </a:rPr>
              <a:t>friends? </a:t>
            </a:r>
          </a:p>
          <a:p>
            <a:endParaRPr lang="en-US" dirty="0"/>
          </a:p>
        </p:txBody>
      </p:sp>
    </p:spTree>
    <p:extLst>
      <p:ext uri="{BB962C8B-B14F-4D97-AF65-F5344CB8AC3E}">
        <p14:creationId xmlns:p14="http://schemas.microsoft.com/office/powerpoint/2010/main" val="414032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1"/>
                </a:solidFill>
              </a:rPr>
              <a:t>Scenario </a:t>
            </a:r>
            <a:r>
              <a:rPr lang="en-CA" dirty="0" smtClean="0">
                <a:solidFill>
                  <a:schemeClr val="bg1"/>
                </a:solidFill>
              </a:rPr>
              <a:t>4</a:t>
            </a:r>
            <a:endParaRPr lang="en-US" dirty="0">
              <a:solidFill>
                <a:schemeClr val="bg1"/>
              </a:solidFill>
            </a:endParaRPr>
          </a:p>
        </p:txBody>
      </p:sp>
      <p:sp>
        <p:nvSpPr>
          <p:cNvPr id="3" name="Content Placeholder 2"/>
          <p:cNvSpPr>
            <a:spLocks noGrp="1"/>
          </p:cNvSpPr>
          <p:nvPr>
            <p:ph idx="1"/>
          </p:nvPr>
        </p:nvSpPr>
        <p:spPr/>
        <p:txBody>
          <a:bodyPr/>
          <a:lstStyle/>
          <a:p>
            <a:pPr marL="137160" indent="0">
              <a:buNone/>
            </a:pPr>
            <a:r>
              <a:rPr lang="en-US" b="1" dirty="0">
                <a:solidFill>
                  <a:schemeClr val="bg1">
                    <a:lumMod val="95000"/>
                    <a:lumOff val="5000"/>
                  </a:schemeClr>
                </a:solidFill>
                <a:latin typeface="+mj-lt"/>
              </a:rPr>
              <a:t>You have noticed that your best friend goes to the washroom &amp; frequently vomits after eating when no one else is in the washroom. You also notice that she is eating less &amp; less food and seems to be losing weight. You suspect she has an eating disorder. </a:t>
            </a:r>
            <a:endParaRPr lang="en-US" b="1" dirty="0" smtClean="0">
              <a:solidFill>
                <a:schemeClr val="bg1">
                  <a:lumMod val="95000"/>
                  <a:lumOff val="5000"/>
                </a:schemeClr>
              </a:solidFill>
              <a:latin typeface="+mj-lt"/>
            </a:endParaRPr>
          </a:p>
          <a:p>
            <a:pPr marL="137160" indent="0">
              <a:buNone/>
            </a:pPr>
            <a:endParaRPr lang="en-US" b="1" dirty="0">
              <a:solidFill>
                <a:schemeClr val="bg1">
                  <a:lumMod val="95000"/>
                  <a:lumOff val="5000"/>
                </a:schemeClr>
              </a:solidFill>
              <a:latin typeface="+mj-lt"/>
            </a:endParaRPr>
          </a:p>
          <a:p>
            <a:pPr marL="137160" indent="0">
              <a:buNone/>
            </a:pPr>
            <a:r>
              <a:rPr lang="en-US" b="1" dirty="0" smtClean="0">
                <a:solidFill>
                  <a:schemeClr val="bg1">
                    <a:lumMod val="95000"/>
                    <a:lumOff val="5000"/>
                  </a:schemeClr>
                </a:solidFill>
                <a:latin typeface="+mj-lt"/>
              </a:rPr>
              <a:t>What </a:t>
            </a:r>
            <a:r>
              <a:rPr lang="en-US" b="1" dirty="0">
                <a:solidFill>
                  <a:schemeClr val="bg1">
                    <a:lumMod val="95000"/>
                    <a:lumOff val="5000"/>
                  </a:schemeClr>
                </a:solidFill>
                <a:latin typeface="+mj-lt"/>
              </a:rPr>
              <a:t>do you do? </a:t>
            </a:r>
          </a:p>
          <a:p>
            <a:endParaRPr lang="en-US" dirty="0">
              <a:solidFill>
                <a:schemeClr val="bg1">
                  <a:lumMod val="95000"/>
                  <a:lumOff val="5000"/>
                </a:schemeClr>
              </a:solidFill>
            </a:endParaRPr>
          </a:p>
        </p:txBody>
      </p:sp>
    </p:spTree>
    <p:extLst>
      <p:ext uri="{BB962C8B-B14F-4D97-AF65-F5344CB8AC3E}">
        <p14:creationId xmlns:p14="http://schemas.microsoft.com/office/powerpoint/2010/main" val="407875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Scenario 5</a:t>
            </a:r>
            <a:endParaRPr lang="en-US"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v"/>
            </a:pPr>
            <a:r>
              <a:rPr lang="en-US" b="1" dirty="0" err="1">
                <a:solidFill>
                  <a:schemeClr val="bg1"/>
                </a:solidFill>
              </a:rPr>
              <a:t>Samuel,a</a:t>
            </a:r>
            <a:r>
              <a:rPr lang="en-US" b="1" dirty="0">
                <a:solidFill>
                  <a:schemeClr val="bg1"/>
                </a:solidFill>
              </a:rPr>
              <a:t> Gr.8 student discovers a Web site that is intended to make fun of &amp; humiliate unpopular students at his school. One of his friends who is very shy &amp; stutters when speaking is featured on this website. He knows that this will likely lead to his friend being harassed at school</a:t>
            </a:r>
            <a:r>
              <a:rPr lang="en-US" b="1" dirty="0" smtClean="0">
                <a:solidFill>
                  <a:schemeClr val="bg1"/>
                </a:solidFill>
              </a:rPr>
              <a:t>.</a:t>
            </a:r>
          </a:p>
          <a:p>
            <a:pPr>
              <a:buFont typeface="Wingdings" pitchFamily="2" charset="2"/>
              <a:buChar char="v"/>
            </a:pPr>
            <a:endParaRPr lang="en-US" b="1" dirty="0">
              <a:solidFill>
                <a:schemeClr val="bg1"/>
              </a:solidFill>
            </a:endParaRPr>
          </a:p>
          <a:p>
            <a:pPr>
              <a:buFont typeface="Wingdings" pitchFamily="2" charset="2"/>
              <a:buChar char="v"/>
            </a:pPr>
            <a:r>
              <a:rPr lang="en-US" b="1" dirty="0" smtClean="0">
                <a:solidFill>
                  <a:schemeClr val="bg1"/>
                </a:solidFill>
              </a:rPr>
              <a:t>What </a:t>
            </a:r>
            <a:r>
              <a:rPr lang="en-US" b="1" dirty="0">
                <a:solidFill>
                  <a:schemeClr val="bg1"/>
                </a:solidFill>
              </a:rPr>
              <a:t>should Samuel do?</a:t>
            </a:r>
          </a:p>
          <a:p>
            <a:endParaRPr lang="en-US" dirty="0"/>
          </a:p>
        </p:txBody>
      </p:sp>
    </p:spTree>
    <p:extLst>
      <p:ext uri="{BB962C8B-B14F-4D97-AF65-F5344CB8AC3E}">
        <p14:creationId xmlns:p14="http://schemas.microsoft.com/office/powerpoint/2010/main" val="4283932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is Rotary</a:t>
            </a:r>
            <a:endParaRPr lang="en-US" dirty="0">
              <a:solidFill>
                <a:schemeClr val="bg1"/>
              </a:solidFill>
            </a:endParaRPr>
          </a:p>
        </p:txBody>
      </p:sp>
      <p:sp>
        <p:nvSpPr>
          <p:cNvPr id="3" name="Content Placeholder 2"/>
          <p:cNvSpPr>
            <a:spLocks noGrp="1"/>
          </p:cNvSpPr>
          <p:nvPr>
            <p:ph idx="1"/>
          </p:nvPr>
        </p:nvSpPr>
        <p:spPr/>
        <p:txBody>
          <a:bodyPr>
            <a:normAutofit/>
          </a:bodyPr>
          <a:lstStyle/>
          <a:p>
            <a:endParaRPr lang="en-US" dirty="0"/>
          </a:p>
          <a:p>
            <a:pPr>
              <a:buFont typeface="Wingdings" pitchFamily="2" charset="2"/>
              <a:buChar char="v"/>
            </a:pPr>
            <a:r>
              <a:rPr lang="en-US" dirty="0"/>
              <a:t> </a:t>
            </a:r>
            <a:r>
              <a:rPr lang="en-US" b="1" dirty="0">
                <a:solidFill>
                  <a:schemeClr val="bg1">
                    <a:lumMod val="95000"/>
                    <a:lumOff val="5000"/>
                  </a:schemeClr>
                </a:solidFill>
              </a:rPr>
              <a:t>Rotary International is a volunteer organization of </a:t>
            </a:r>
            <a:r>
              <a:rPr lang="en-US" b="1" dirty="0" smtClean="0">
                <a:solidFill>
                  <a:schemeClr val="bg1">
                    <a:lumMod val="95000"/>
                    <a:lumOff val="5000"/>
                  </a:schemeClr>
                </a:solidFill>
              </a:rPr>
              <a:t>about 1.2 million people.</a:t>
            </a:r>
          </a:p>
          <a:p>
            <a:pPr>
              <a:buFont typeface="Wingdings" pitchFamily="2" charset="2"/>
              <a:buChar char="v"/>
            </a:pPr>
            <a:endParaRPr lang="en-US" dirty="0">
              <a:solidFill>
                <a:schemeClr val="bg1">
                  <a:lumMod val="95000"/>
                  <a:lumOff val="5000"/>
                </a:schemeClr>
              </a:solidFill>
            </a:endParaRPr>
          </a:p>
          <a:p>
            <a:pPr>
              <a:buFont typeface="Wingdings" pitchFamily="2" charset="2"/>
              <a:buChar char="v"/>
            </a:pPr>
            <a:r>
              <a:rPr lang="en-US" dirty="0">
                <a:solidFill>
                  <a:schemeClr val="bg1">
                    <a:lumMod val="95000"/>
                    <a:lumOff val="5000"/>
                  </a:schemeClr>
                </a:solidFill>
              </a:rPr>
              <a:t> </a:t>
            </a:r>
            <a:r>
              <a:rPr lang="en-US" b="1" dirty="0">
                <a:solidFill>
                  <a:schemeClr val="bg1">
                    <a:lumMod val="95000"/>
                    <a:lumOff val="5000"/>
                  </a:schemeClr>
                </a:solidFill>
              </a:rPr>
              <a:t>Rotary clubs </a:t>
            </a:r>
            <a:r>
              <a:rPr lang="en-US" b="1" dirty="0" smtClean="0">
                <a:solidFill>
                  <a:schemeClr val="bg1">
                    <a:lumMod val="95000"/>
                    <a:lumOff val="5000"/>
                  </a:schemeClr>
                </a:solidFill>
              </a:rPr>
              <a:t>improve </a:t>
            </a:r>
            <a:r>
              <a:rPr lang="en-US" b="1" dirty="0">
                <a:solidFill>
                  <a:schemeClr val="bg1">
                    <a:lumMod val="95000"/>
                    <a:lumOff val="5000"/>
                  </a:schemeClr>
                </a:solidFill>
              </a:rPr>
              <a:t>communities through </a:t>
            </a:r>
            <a:r>
              <a:rPr lang="en-US" b="1" dirty="0" smtClean="0">
                <a:solidFill>
                  <a:schemeClr val="bg1">
                    <a:lumMod val="95000"/>
                    <a:lumOff val="5000"/>
                  </a:schemeClr>
                </a:solidFill>
              </a:rPr>
              <a:t>humanitarian</a:t>
            </a:r>
            <a:r>
              <a:rPr lang="en-US" b="1" dirty="0">
                <a:solidFill>
                  <a:schemeClr val="bg1">
                    <a:lumMod val="95000"/>
                    <a:lumOff val="5000"/>
                  </a:schemeClr>
                </a:solidFill>
              </a:rPr>
              <a:t>, intercultural and educational activities. Clubs advance international understanding by partnering with clubs in other countries. Rotary also encourages </a:t>
            </a:r>
            <a:r>
              <a:rPr lang="en-US" b="1" i="1" u="sng" dirty="0">
                <a:solidFill>
                  <a:schemeClr val="bg1">
                    <a:lumMod val="95000"/>
                    <a:lumOff val="5000"/>
                  </a:schemeClr>
                </a:solidFill>
              </a:rPr>
              <a:t>high ethical standards </a:t>
            </a:r>
            <a:r>
              <a:rPr lang="en-US" b="1" dirty="0">
                <a:solidFill>
                  <a:schemeClr val="bg1">
                    <a:lumMod val="95000"/>
                    <a:lumOff val="5000"/>
                  </a:schemeClr>
                </a:solidFill>
              </a:rPr>
              <a:t>in all vocations.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304800"/>
            <a:ext cx="1295400" cy="1295400"/>
          </a:xfrm>
          <a:prstGeom prst="rect">
            <a:avLst/>
          </a:prstGeom>
        </p:spPr>
      </p:pic>
    </p:spTree>
    <p:extLst>
      <p:ext uri="{BB962C8B-B14F-4D97-AF65-F5344CB8AC3E}">
        <p14:creationId xmlns:p14="http://schemas.microsoft.com/office/powerpoint/2010/main" val="111305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Scenario 6</a:t>
            </a:r>
            <a:endParaRPr lang="en-US"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Your best friend is having a birthday party and it means the whole world for you to be there.  Suddenly, halfway through the party, a coworker  you are close with calls you saying that he just got out of the hospital, feels awful and he needs someone to cover his shift.  Everyone else already declined and you are his only hope.  Your friend has covered many of your previous shifts and you really owe them – but you want to stay at the party.</a:t>
            </a:r>
            <a:endParaRPr lang="en-US" b="1" dirty="0">
              <a:solidFill>
                <a:schemeClr val="bg1"/>
              </a:solidFill>
            </a:endParaRPr>
          </a:p>
        </p:txBody>
      </p:sp>
    </p:spTree>
    <p:extLst>
      <p:ext uri="{BB962C8B-B14F-4D97-AF65-F5344CB8AC3E}">
        <p14:creationId xmlns:p14="http://schemas.microsoft.com/office/powerpoint/2010/main" val="605696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Scenario 7</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400" b="1" dirty="0" smtClean="0">
                <a:solidFill>
                  <a:schemeClr val="bg1"/>
                </a:solidFill>
              </a:rPr>
              <a:t>Todd &amp; Susan are best friends since kindergarten.</a:t>
            </a:r>
          </a:p>
          <a:p>
            <a:r>
              <a:rPr lang="en-US" sz="2400" b="1" dirty="0" smtClean="0">
                <a:solidFill>
                  <a:schemeClr val="bg1"/>
                </a:solidFill>
              </a:rPr>
              <a:t>Todd dates Marcie while Susan dates Steve</a:t>
            </a:r>
            <a:r>
              <a:rPr lang="en-US" sz="2400" b="1" i="1" dirty="0" smtClean="0">
                <a:solidFill>
                  <a:schemeClr val="bg1"/>
                </a:solidFill>
              </a:rPr>
              <a:t>.</a:t>
            </a:r>
          </a:p>
          <a:p>
            <a:r>
              <a:rPr lang="en-US" sz="2400" b="1" dirty="0" smtClean="0">
                <a:solidFill>
                  <a:schemeClr val="bg1"/>
                </a:solidFill>
              </a:rPr>
              <a:t>Steve breaks up with Susan.</a:t>
            </a:r>
          </a:p>
          <a:p>
            <a:r>
              <a:rPr lang="en-US" sz="2400" b="1" dirty="0" smtClean="0">
                <a:solidFill>
                  <a:schemeClr val="bg1"/>
                </a:solidFill>
              </a:rPr>
              <a:t>Susan is devastated, seeks advice from Todd.  She goes to his house to be consoled.</a:t>
            </a:r>
          </a:p>
          <a:p>
            <a:r>
              <a:rPr lang="en-US" sz="2400" b="1" dirty="0" smtClean="0">
                <a:solidFill>
                  <a:schemeClr val="bg1"/>
                </a:solidFill>
              </a:rPr>
              <a:t>Susan tells her friend that next time she goes to Todd’s house, she is going hook </a:t>
            </a:r>
            <a:r>
              <a:rPr lang="en-US" sz="2400" b="1" smtClean="0">
                <a:solidFill>
                  <a:schemeClr val="bg1"/>
                </a:solidFill>
              </a:rPr>
              <a:t>up with him </a:t>
            </a:r>
            <a:r>
              <a:rPr lang="en-US" sz="2400" b="1" dirty="0" smtClean="0">
                <a:solidFill>
                  <a:schemeClr val="bg1"/>
                </a:solidFill>
              </a:rPr>
              <a:t>to get back at Steve.</a:t>
            </a:r>
          </a:p>
          <a:p>
            <a:r>
              <a:rPr lang="en-US" sz="2400" b="1" dirty="0" smtClean="0">
                <a:solidFill>
                  <a:schemeClr val="bg1"/>
                </a:solidFill>
              </a:rPr>
              <a:t>What advice would you give Susan?</a:t>
            </a:r>
            <a:endParaRPr lang="en-US" sz="2400" b="1" dirty="0">
              <a:solidFill>
                <a:schemeClr val="bg1"/>
              </a:solidFill>
            </a:endParaRPr>
          </a:p>
        </p:txBody>
      </p:sp>
    </p:spTree>
    <p:extLst>
      <p:ext uri="{BB962C8B-B14F-4D97-AF65-F5344CB8AC3E}">
        <p14:creationId xmlns:p14="http://schemas.microsoft.com/office/powerpoint/2010/main" val="2875834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Scenario 8</a:t>
            </a:r>
            <a:endParaRPr lang="en-US"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Philip is a high school student .  He is under a lot of pressure to get good grades and to fit in.  Philip is depressed and has recently started cutting and self – harming.  Now he is considering taking his own life.  You hear about Philip’s situation.</a:t>
            </a:r>
          </a:p>
          <a:p>
            <a:endParaRPr lang="en-US" b="1" dirty="0" smtClean="0">
              <a:solidFill>
                <a:schemeClr val="bg1"/>
              </a:solidFill>
            </a:endParaRPr>
          </a:p>
          <a:p>
            <a:r>
              <a:rPr lang="en-US" b="1" dirty="0" smtClean="0">
                <a:solidFill>
                  <a:schemeClr val="bg1"/>
                </a:solidFill>
              </a:rPr>
              <a:t>What would you do?</a:t>
            </a:r>
            <a:endParaRPr lang="en-US" b="1" dirty="0">
              <a:solidFill>
                <a:schemeClr val="bg1"/>
              </a:solidFill>
            </a:endParaRPr>
          </a:p>
        </p:txBody>
      </p:sp>
    </p:spTree>
    <p:extLst>
      <p:ext uri="{BB962C8B-B14F-4D97-AF65-F5344CB8AC3E}">
        <p14:creationId xmlns:p14="http://schemas.microsoft.com/office/powerpoint/2010/main" val="3170126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Scenario 9</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bg1"/>
                </a:solidFill>
              </a:rPr>
              <a:t>You are working in a group on a class project with one of your close friends.  The grading will be: </a:t>
            </a:r>
          </a:p>
          <a:p>
            <a:r>
              <a:rPr lang="en-US" b="1" dirty="0" smtClean="0">
                <a:solidFill>
                  <a:schemeClr val="bg1"/>
                </a:solidFill>
              </a:rPr>
              <a:t>50% overall combined mark, 50% is based on what mark you give each student in your group for participation and contribution.</a:t>
            </a:r>
          </a:p>
          <a:p>
            <a:r>
              <a:rPr lang="en-US" b="1" dirty="0" smtClean="0">
                <a:solidFill>
                  <a:schemeClr val="bg1"/>
                </a:solidFill>
              </a:rPr>
              <a:t>Your friend seldom took part and contributed little to the project.  Your friend asks you to submit a high mark, as they need the high grade to pass the course.</a:t>
            </a:r>
          </a:p>
          <a:p>
            <a:r>
              <a:rPr lang="en-US" b="1" dirty="0" smtClean="0">
                <a:solidFill>
                  <a:schemeClr val="bg1"/>
                </a:solidFill>
              </a:rPr>
              <a:t>What would you do </a:t>
            </a:r>
            <a:r>
              <a:rPr lang="en-US" b="1" smtClean="0">
                <a:solidFill>
                  <a:schemeClr val="bg1"/>
                </a:solidFill>
              </a:rPr>
              <a:t>and still keep </a:t>
            </a:r>
            <a:r>
              <a:rPr lang="en-US" b="1" dirty="0" smtClean="0">
                <a:solidFill>
                  <a:schemeClr val="bg1"/>
                </a:solidFill>
              </a:rPr>
              <a:t>your friendship?</a:t>
            </a:r>
            <a:endParaRPr lang="en-US" b="1" dirty="0">
              <a:solidFill>
                <a:schemeClr val="bg1"/>
              </a:solidFill>
            </a:endParaRPr>
          </a:p>
        </p:txBody>
      </p:sp>
    </p:spTree>
    <p:extLst>
      <p:ext uri="{BB962C8B-B14F-4D97-AF65-F5344CB8AC3E}">
        <p14:creationId xmlns:p14="http://schemas.microsoft.com/office/powerpoint/2010/main" val="42568511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Scenario 10</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solidFill>
                  <a:schemeClr val="bg1"/>
                </a:solidFill>
              </a:rPr>
              <a:t>Items have been stolen from the gymnasium change room.</a:t>
            </a:r>
          </a:p>
          <a:p>
            <a:endParaRPr lang="en-US" b="1" dirty="0" smtClean="0">
              <a:solidFill>
                <a:schemeClr val="bg1"/>
              </a:solidFill>
            </a:endParaRPr>
          </a:p>
          <a:p>
            <a:r>
              <a:rPr lang="en-US" b="1" dirty="0" smtClean="0">
                <a:solidFill>
                  <a:schemeClr val="bg1"/>
                </a:solidFill>
              </a:rPr>
              <a:t>Some students think they know who is responsible for stealing the items.</a:t>
            </a:r>
          </a:p>
          <a:p>
            <a:endParaRPr lang="en-US" b="1" dirty="0" smtClean="0">
              <a:solidFill>
                <a:schemeClr val="bg1"/>
              </a:solidFill>
            </a:endParaRPr>
          </a:p>
          <a:p>
            <a:r>
              <a:rPr lang="en-US" b="1" dirty="0" smtClean="0">
                <a:solidFill>
                  <a:schemeClr val="bg1"/>
                </a:solidFill>
              </a:rPr>
              <a:t>What should these students do?</a:t>
            </a:r>
            <a:endParaRPr lang="en-US" b="1" dirty="0">
              <a:solidFill>
                <a:schemeClr val="bg1"/>
              </a:solidFill>
            </a:endParaRPr>
          </a:p>
        </p:txBody>
      </p:sp>
    </p:spTree>
    <p:extLst>
      <p:ext uri="{BB962C8B-B14F-4D97-AF65-F5344CB8AC3E}">
        <p14:creationId xmlns:p14="http://schemas.microsoft.com/office/powerpoint/2010/main" val="4256851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Scenario 11</a:t>
            </a:r>
            <a:endParaRPr lang="en-CA" dirty="0">
              <a:solidFill>
                <a:schemeClr val="bg1"/>
              </a:solidFill>
            </a:endParaRPr>
          </a:p>
        </p:txBody>
      </p:sp>
      <p:sp>
        <p:nvSpPr>
          <p:cNvPr id="3" name="Content Placeholder 2"/>
          <p:cNvSpPr>
            <a:spLocks noGrp="1"/>
          </p:cNvSpPr>
          <p:nvPr>
            <p:ph idx="1"/>
          </p:nvPr>
        </p:nvSpPr>
        <p:spPr/>
        <p:txBody>
          <a:bodyPr>
            <a:normAutofit lnSpcReduction="10000"/>
          </a:bodyPr>
          <a:lstStyle/>
          <a:p>
            <a:r>
              <a:rPr lang="en-CA" sz="3200" b="1" dirty="0" smtClean="0">
                <a:solidFill>
                  <a:schemeClr val="bg1"/>
                </a:solidFill>
              </a:rPr>
              <a:t>You sprained your knee during soccer practice.  The coach has told you to go home and put ice on the knee.  Your parents are not at home and you know that your Dad keeps some prescription painkillers in his medicine cabinet.  Your knee hurts, and the ice is not helping the pain.  </a:t>
            </a:r>
          </a:p>
          <a:p>
            <a:endParaRPr lang="en-CA" sz="3200" b="1" dirty="0" smtClean="0">
              <a:solidFill>
                <a:schemeClr val="bg1"/>
              </a:solidFill>
            </a:endParaRPr>
          </a:p>
          <a:p>
            <a:r>
              <a:rPr lang="en-CA" sz="3200" b="1" dirty="0" smtClean="0">
                <a:solidFill>
                  <a:schemeClr val="bg1"/>
                </a:solidFill>
              </a:rPr>
              <a:t>What do you do?</a:t>
            </a:r>
          </a:p>
          <a:p>
            <a:endParaRPr lang="en-CA" dirty="0" smtClean="0">
              <a:solidFill>
                <a:schemeClr val="bg1"/>
              </a:solidFill>
            </a:endParaRPr>
          </a:p>
          <a:p>
            <a:endParaRPr lang="en-CA"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Scenario 12</a:t>
            </a:r>
            <a:endParaRPr lang="en-CA" dirty="0">
              <a:solidFill>
                <a:schemeClr val="bg1"/>
              </a:solidFill>
            </a:endParaRPr>
          </a:p>
        </p:txBody>
      </p:sp>
      <p:sp>
        <p:nvSpPr>
          <p:cNvPr id="3" name="Content Placeholder 2"/>
          <p:cNvSpPr>
            <a:spLocks noGrp="1"/>
          </p:cNvSpPr>
          <p:nvPr>
            <p:ph idx="1"/>
          </p:nvPr>
        </p:nvSpPr>
        <p:spPr/>
        <p:txBody>
          <a:bodyPr>
            <a:normAutofit/>
          </a:bodyPr>
          <a:lstStyle/>
          <a:p>
            <a:r>
              <a:rPr lang="en-CA" sz="3200" b="1" dirty="0" smtClean="0">
                <a:solidFill>
                  <a:schemeClr val="bg1"/>
                </a:solidFill>
              </a:rPr>
              <a:t>You friend’s father is driving both of you to hockey practice at 5 am.  You are about halfway to the rink and the father receives a text message.  He picks up his phone to </a:t>
            </a:r>
            <a:r>
              <a:rPr lang="en-CA" sz="3200" b="1" smtClean="0">
                <a:solidFill>
                  <a:schemeClr val="bg1"/>
                </a:solidFill>
              </a:rPr>
              <a:t>read and respond </a:t>
            </a:r>
            <a:r>
              <a:rPr lang="en-CA" sz="3200" b="1" dirty="0" smtClean="0">
                <a:solidFill>
                  <a:schemeClr val="bg1"/>
                </a:solidFill>
              </a:rPr>
              <a:t>to the message.  </a:t>
            </a:r>
          </a:p>
          <a:p>
            <a:endParaRPr lang="en-CA" sz="3200" b="1" dirty="0" smtClean="0">
              <a:solidFill>
                <a:schemeClr val="bg1"/>
              </a:solidFill>
            </a:endParaRPr>
          </a:p>
          <a:p>
            <a:r>
              <a:rPr lang="en-CA" sz="3200" b="1" dirty="0" smtClean="0">
                <a:solidFill>
                  <a:schemeClr val="bg1"/>
                </a:solidFill>
              </a:rPr>
              <a:t>What would be the ethical thing for you do in this situation?</a:t>
            </a:r>
            <a:endParaRPr lang="en-CA" sz="32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Rotary Youth Programs</a:t>
            </a:r>
          </a:p>
        </p:txBody>
      </p:sp>
      <p:sp>
        <p:nvSpPr>
          <p:cNvPr id="3" name="Content Placeholder 2"/>
          <p:cNvSpPr>
            <a:spLocks noGrp="1"/>
          </p:cNvSpPr>
          <p:nvPr>
            <p:ph idx="1"/>
          </p:nvPr>
        </p:nvSpPr>
        <p:spPr/>
        <p:txBody>
          <a:bodyPr/>
          <a:lstStyle/>
          <a:p>
            <a:pPr>
              <a:buFont typeface="Wingdings" pitchFamily="2" charset="2"/>
              <a:buChar char="v"/>
            </a:pPr>
            <a:r>
              <a:rPr lang="en-US" dirty="0" smtClean="0"/>
              <a:t>   </a:t>
            </a:r>
            <a:r>
              <a:rPr lang="en-US" b="1" dirty="0">
                <a:solidFill>
                  <a:schemeClr val="bg1">
                    <a:lumMod val="95000"/>
                    <a:lumOff val="5000"/>
                  </a:schemeClr>
                </a:solidFill>
              </a:rPr>
              <a:t>Interact – High </a:t>
            </a:r>
            <a:r>
              <a:rPr lang="en-US" b="1" dirty="0" smtClean="0">
                <a:solidFill>
                  <a:schemeClr val="bg1">
                    <a:lumMod val="95000"/>
                    <a:lumOff val="5000"/>
                  </a:schemeClr>
                </a:solidFill>
              </a:rPr>
              <a:t>School, (Ms. Cormier)</a:t>
            </a:r>
            <a:endParaRPr lang="en-US" b="1" dirty="0">
              <a:solidFill>
                <a:schemeClr val="bg1">
                  <a:lumMod val="95000"/>
                  <a:lumOff val="5000"/>
                </a:schemeClr>
              </a:solidFill>
            </a:endParaRPr>
          </a:p>
          <a:p>
            <a:pPr>
              <a:buFont typeface="Wingdings" pitchFamily="2" charset="2"/>
              <a:buChar char="v"/>
            </a:pPr>
            <a:r>
              <a:rPr lang="en-US" b="1" dirty="0">
                <a:solidFill>
                  <a:schemeClr val="bg1">
                    <a:lumMod val="95000"/>
                    <a:lumOff val="5000"/>
                  </a:schemeClr>
                </a:solidFill>
              </a:rPr>
              <a:t>   </a:t>
            </a:r>
            <a:r>
              <a:rPr lang="en-US" b="1" dirty="0" err="1">
                <a:solidFill>
                  <a:schemeClr val="bg1">
                    <a:lumMod val="95000"/>
                    <a:lumOff val="5000"/>
                  </a:schemeClr>
                </a:solidFill>
              </a:rPr>
              <a:t>Rotaract</a:t>
            </a:r>
            <a:r>
              <a:rPr lang="en-US" b="1" dirty="0">
                <a:solidFill>
                  <a:schemeClr val="bg1">
                    <a:lumMod val="95000"/>
                    <a:lumOff val="5000"/>
                  </a:schemeClr>
                </a:solidFill>
              </a:rPr>
              <a:t> </a:t>
            </a:r>
            <a:r>
              <a:rPr lang="en-US" b="1" dirty="0" smtClean="0">
                <a:solidFill>
                  <a:schemeClr val="bg1">
                    <a:lumMod val="95000"/>
                    <a:lumOff val="5000"/>
                  </a:schemeClr>
                </a:solidFill>
              </a:rPr>
              <a:t>- (18 to 30 </a:t>
            </a:r>
            <a:r>
              <a:rPr lang="en-US" b="1" dirty="0" err="1" smtClean="0">
                <a:solidFill>
                  <a:schemeClr val="bg1">
                    <a:lumMod val="95000"/>
                    <a:lumOff val="5000"/>
                  </a:schemeClr>
                </a:solidFill>
              </a:rPr>
              <a:t>yrs</a:t>
            </a:r>
            <a:r>
              <a:rPr lang="en-US" b="1" dirty="0" smtClean="0">
                <a:solidFill>
                  <a:schemeClr val="bg1">
                    <a:lumMod val="95000"/>
                    <a:lumOff val="5000"/>
                  </a:schemeClr>
                </a:solidFill>
              </a:rPr>
              <a:t>)</a:t>
            </a:r>
            <a:endParaRPr lang="en-US" b="1" dirty="0">
              <a:solidFill>
                <a:schemeClr val="bg1">
                  <a:lumMod val="95000"/>
                  <a:lumOff val="5000"/>
                </a:schemeClr>
              </a:solidFill>
            </a:endParaRPr>
          </a:p>
          <a:p>
            <a:pPr>
              <a:buFont typeface="Wingdings" pitchFamily="2" charset="2"/>
              <a:buChar char="v"/>
            </a:pPr>
            <a:r>
              <a:rPr lang="en-US" b="1" dirty="0">
                <a:solidFill>
                  <a:schemeClr val="bg1">
                    <a:lumMod val="95000"/>
                    <a:lumOff val="5000"/>
                  </a:schemeClr>
                </a:solidFill>
              </a:rPr>
              <a:t>   Youth </a:t>
            </a:r>
            <a:r>
              <a:rPr lang="en-US" b="1" dirty="0" smtClean="0">
                <a:solidFill>
                  <a:schemeClr val="bg1">
                    <a:lumMod val="95000"/>
                    <a:lumOff val="5000"/>
                  </a:schemeClr>
                </a:solidFill>
              </a:rPr>
              <a:t>Exchange - (15 – 19 </a:t>
            </a:r>
            <a:r>
              <a:rPr lang="en-US" b="1" dirty="0" err="1" smtClean="0">
                <a:solidFill>
                  <a:schemeClr val="bg1">
                    <a:lumMod val="95000"/>
                    <a:lumOff val="5000"/>
                  </a:schemeClr>
                </a:solidFill>
              </a:rPr>
              <a:t>yrs</a:t>
            </a:r>
            <a:r>
              <a:rPr lang="en-US" b="1" dirty="0" smtClean="0">
                <a:solidFill>
                  <a:schemeClr val="bg1">
                    <a:lumMod val="95000"/>
                    <a:lumOff val="5000"/>
                  </a:schemeClr>
                </a:solidFill>
              </a:rPr>
              <a:t>)</a:t>
            </a:r>
            <a:endParaRPr lang="en-US" b="1" dirty="0">
              <a:solidFill>
                <a:schemeClr val="bg1">
                  <a:lumMod val="95000"/>
                  <a:lumOff val="5000"/>
                </a:schemeClr>
              </a:solidFill>
            </a:endParaRPr>
          </a:p>
          <a:p>
            <a:pPr>
              <a:buFont typeface="Wingdings" pitchFamily="2" charset="2"/>
              <a:buChar char="v"/>
            </a:pPr>
            <a:r>
              <a:rPr lang="en-US" b="1" dirty="0">
                <a:solidFill>
                  <a:schemeClr val="bg1">
                    <a:lumMod val="95000"/>
                    <a:lumOff val="5000"/>
                  </a:schemeClr>
                </a:solidFill>
              </a:rPr>
              <a:t>   </a:t>
            </a:r>
            <a:r>
              <a:rPr lang="en-US" b="1" dirty="0" smtClean="0">
                <a:solidFill>
                  <a:schemeClr val="bg1">
                    <a:lumMod val="95000"/>
                    <a:lumOff val="5000"/>
                  </a:schemeClr>
                </a:solidFill>
              </a:rPr>
              <a:t>Scholarships – 6 post secondary</a:t>
            </a:r>
            <a:endParaRPr lang="en-US" b="1" dirty="0">
              <a:solidFill>
                <a:schemeClr val="bg1">
                  <a:lumMod val="95000"/>
                  <a:lumOff val="5000"/>
                </a:schemeClr>
              </a:solidFill>
            </a:endParaRPr>
          </a:p>
          <a:p>
            <a:pPr>
              <a:buFont typeface="Wingdings" pitchFamily="2" charset="2"/>
              <a:buChar char="v"/>
            </a:pPr>
            <a:r>
              <a:rPr lang="en-US" b="1" dirty="0">
                <a:solidFill>
                  <a:schemeClr val="bg1">
                    <a:lumMod val="95000"/>
                    <a:lumOff val="5000"/>
                  </a:schemeClr>
                </a:solidFill>
              </a:rPr>
              <a:t>   </a:t>
            </a:r>
            <a:r>
              <a:rPr lang="en-US" b="1" dirty="0" smtClean="0">
                <a:solidFill>
                  <a:schemeClr val="bg1">
                    <a:lumMod val="95000"/>
                    <a:lumOff val="5000"/>
                  </a:schemeClr>
                </a:solidFill>
              </a:rPr>
              <a:t>RYLA - Rotary Youth Leadership Awards</a:t>
            </a:r>
          </a:p>
          <a:p>
            <a:pPr marL="137160" indent="0">
              <a:buNone/>
            </a:pPr>
            <a:r>
              <a:rPr lang="en-US" b="1" dirty="0">
                <a:solidFill>
                  <a:schemeClr val="bg1">
                    <a:lumMod val="95000"/>
                    <a:lumOff val="5000"/>
                  </a:schemeClr>
                </a:solidFill>
              </a:rPr>
              <a:t> </a:t>
            </a:r>
            <a:r>
              <a:rPr lang="en-US" b="1" dirty="0" smtClean="0">
                <a:solidFill>
                  <a:schemeClr val="bg1">
                    <a:lumMod val="95000"/>
                    <a:lumOff val="5000"/>
                  </a:schemeClr>
                </a:solidFill>
              </a:rPr>
              <a:t>       (age 19 – 25 years)</a:t>
            </a:r>
            <a:endParaRPr lang="en-US" b="1" dirty="0">
              <a:solidFill>
                <a:schemeClr val="bg1">
                  <a:lumMod val="95000"/>
                  <a:lumOff val="5000"/>
                </a:schemeClr>
              </a:solidFill>
            </a:endParaRPr>
          </a:p>
          <a:p>
            <a:pPr>
              <a:buFont typeface="Wingdings" pitchFamily="2" charset="2"/>
              <a:buChar char="v"/>
            </a:pPr>
            <a:r>
              <a:rPr lang="en-US" b="1" dirty="0">
                <a:solidFill>
                  <a:schemeClr val="bg1">
                    <a:lumMod val="95000"/>
                    <a:lumOff val="5000"/>
                  </a:schemeClr>
                </a:solidFill>
              </a:rPr>
              <a:t>   Ethics &amp; </a:t>
            </a:r>
            <a:r>
              <a:rPr lang="en-US" b="1" dirty="0" smtClean="0">
                <a:solidFill>
                  <a:schemeClr val="bg1">
                    <a:lumMod val="95000"/>
                    <a:lumOff val="5000"/>
                  </a:schemeClr>
                </a:solidFill>
              </a:rPr>
              <a:t>Values</a:t>
            </a:r>
          </a:p>
          <a:p>
            <a:pPr>
              <a:buFont typeface="Wingdings" pitchFamily="2" charset="2"/>
              <a:buChar char="v"/>
            </a:pPr>
            <a:endParaRPr lang="en-US" b="1" dirty="0">
              <a:solidFill>
                <a:schemeClr val="bg1">
                  <a:lumMod val="95000"/>
                  <a:lumOff val="5000"/>
                </a:schemeClr>
              </a:solidFill>
            </a:endParaRPr>
          </a:p>
        </p:txBody>
      </p:sp>
      <p:pic>
        <p:nvPicPr>
          <p:cNvPr id="2050" name="Picture 2" descr="C:\Users\Dennis\Pictures\Rotary Images\Logos\YouthExchangelogo-colou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4022" y="5074575"/>
            <a:ext cx="854978" cy="92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83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Program Objectives</a:t>
            </a:r>
          </a:p>
        </p:txBody>
      </p:sp>
      <p:sp>
        <p:nvSpPr>
          <p:cNvPr id="3" name="Content Placeholder 2"/>
          <p:cNvSpPr>
            <a:spLocks noGrp="1"/>
          </p:cNvSpPr>
          <p:nvPr>
            <p:ph idx="1"/>
          </p:nvPr>
        </p:nvSpPr>
        <p:spPr/>
        <p:txBody>
          <a:bodyPr>
            <a:normAutofit/>
          </a:bodyPr>
          <a:lstStyle/>
          <a:p>
            <a:pPr algn="just">
              <a:buFontTx/>
              <a:buNone/>
            </a:pPr>
            <a:r>
              <a:rPr lang="en-US" b="1" dirty="0" smtClean="0">
                <a:solidFill>
                  <a:schemeClr val="bg1">
                    <a:lumMod val="95000"/>
                    <a:lumOff val="5000"/>
                  </a:schemeClr>
                </a:solidFill>
              </a:rPr>
              <a:t>1</a:t>
            </a:r>
            <a:r>
              <a:rPr lang="en-US" b="1" baseline="30000" dirty="0" smtClean="0">
                <a:solidFill>
                  <a:schemeClr val="bg1">
                    <a:lumMod val="95000"/>
                    <a:lumOff val="5000"/>
                  </a:schemeClr>
                </a:solidFill>
              </a:rPr>
              <a:t>St</a:t>
            </a:r>
            <a:r>
              <a:rPr lang="en-US" b="1" dirty="0" smtClean="0">
                <a:solidFill>
                  <a:schemeClr val="bg1">
                    <a:lumMod val="95000"/>
                    <a:lumOff val="5000"/>
                  </a:schemeClr>
                </a:solidFill>
              </a:rPr>
              <a:t> </a:t>
            </a:r>
            <a:r>
              <a:rPr lang="en-US" b="1" dirty="0">
                <a:solidFill>
                  <a:schemeClr val="bg1">
                    <a:lumMod val="95000"/>
                    <a:lumOff val="5000"/>
                  </a:schemeClr>
                </a:solidFill>
              </a:rPr>
              <a:t>class: </a:t>
            </a:r>
            <a:endParaRPr lang="en-US" b="1" dirty="0" smtClean="0">
              <a:solidFill>
                <a:schemeClr val="bg1">
                  <a:lumMod val="95000"/>
                  <a:lumOff val="5000"/>
                </a:schemeClr>
              </a:solidFill>
            </a:endParaRPr>
          </a:p>
          <a:p>
            <a:pPr algn="just">
              <a:buFontTx/>
              <a:buNone/>
            </a:pPr>
            <a:r>
              <a:rPr lang="en-US" b="1" dirty="0">
                <a:solidFill>
                  <a:schemeClr val="bg1">
                    <a:lumMod val="95000"/>
                    <a:lumOff val="5000"/>
                  </a:schemeClr>
                </a:solidFill>
              </a:rPr>
              <a:t>	</a:t>
            </a:r>
            <a:r>
              <a:rPr lang="en-US" b="1" dirty="0" smtClean="0">
                <a:solidFill>
                  <a:schemeClr val="bg1">
                    <a:lumMod val="95000"/>
                    <a:lumOff val="5000"/>
                  </a:schemeClr>
                </a:solidFill>
              </a:rPr>
              <a:t>Identify </a:t>
            </a:r>
            <a:r>
              <a:rPr lang="en-US" b="1" dirty="0">
                <a:solidFill>
                  <a:schemeClr val="bg1">
                    <a:lumMod val="95000"/>
                    <a:lumOff val="5000"/>
                  </a:schemeClr>
                </a:solidFill>
              </a:rPr>
              <a:t>what your values are and how they can guide you in making  ethical decisions &amp; choices</a:t>
            </a:r>
          </a:p>
          <a:p>
            <a:pPr algn="just">
              <a:buFontTx/>
              <a:buNone/>
            </a:pPr>
            <a:r>
              <a:rPr lang="en-US" b="1" dirty="0">
                <a:solidFill>
                  <a:schemeClr val="bg1">
                    <a:lumMod val="95000"/>
                    <a:lumOff val="5000"/>
                  </a:schemeClr>
                </a:solidFill>
              </a:rPr>
              <a:t>    Raise your awareness of how ethics plays a part in your present and future life</a:t>
            </a:r>
          </a:p>
          <a:p>
            <a:pPr algn="just">
              <a:buFontTx/>
              <a:buNone/>
            </a:pPr>
            <a:r>
              <a:rPr lang="en-US" b="1" dirty="0" smtClean="0">
                <a:solidFill>
                  <a:schemeClr val="bg1">
                    <a:lumMod val="95000"/>
                    <a:lumOff val="5000"/>
                  </a:schemeClr>
                </a:solidFill>
              </a:rPr>
              <a:t>2</a:t>
            </a:r>
            <a:r>
              <a:rPr lang="en-US" b="1" baseline="30000" dirty="0" smtClean="0">
                <a:solidFill>
                  <a:schemeClr val="bg1">
                    <a:lumMod val="95000"/>
                    <a:lumOff val="5000"/>
                  </a:schemeClr>
                </a:solidFill>
              </a:rPr>
              <a:t>nd</a:t>
            </a:r>
            <a:r>
              <a:rPr lang="en-US" b="1" dirty="0" smtClean="0">
                <a:solidFill>
                  <a:schemeClr val="bg1">
                    <a:lumMod val="95000"/>
                    <a:lumOff val="5000"/>
                  </a:schemeClr>
                </a:solidFill>
              </a:rPr>
              <a:t> </a:t>
            </a:r>
            <a:r>
              <a:rPr lang="en-US" b="1" dirty="0">
                <a:solidFill>
                  <a:schemeClr val="bg1">
                    <a:lumMod val="95000"/>
                    <a:lumOff val="5000"/>
                  </a:schemeClr>
                </a:solidFill>
              </a:rPr>
              <a:t>class</a:t>
            </a:r>
          </a:p>
          <a:p>
            <a:pPr algn="just">
              <a:buFontTx/>
              <a:buNone/>
            </a:pPr>
            <a:r>
              <a:rPr lang="en-US" b="1" dirty="0">
                <a:solidFill>
                  <a:schemeClr val="bg1">
                    <a:lumMod val="95000"/>
                    <a:lumOff val="5000"/>
                  </a:schemeClr>
                </a:solidFill>
              </a:rPr>
              <a:t>     Discuss and recommend solutions to ethical dilemmas /scenarios with your classmates  </a:t>
            </a:r>
          </a:p>
        </p:txBody>
      </p:sp>
    </p:spTree>
    <p:extLst>
      <p:ext uri="{BB962C8B-B14F-4D97-AF65-F5344CB8AC3E}">
        <p14:creationId xmlns:p14="http://schemas.microsoft.com/office/powerpoint/2010/main" val="2716481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Exploring Values</a:t>
            </a:r>
          </a:p>
        </p:txBody>
      </p:sp>
      <p:sp>
        <p:nvSpPr>
          <p:cNvPr id="3" name="Content Placeholder 2"/>
          <p:cNvSpPr>
            <a:spLocks noGrp="1"/>
          </p:cNvSpPr>
          <p:nvPr>
            <p:ph idx="1"/>
          </p:nvPr>
        </p:nvSpPr>
        <p:spPr/>
        <p:txBody>
          <a:bodyPr>
            <a:normAutofit lnSpcReduction="10000"/>
          </a:bodyPr>
          <a:lstStyle/>
          <a:p>
            <a:pPr algn="just">
              <a:buFont typeface="Wingdings" pitchFamily="2" charset="2"/>
              <a:buChar char="v"/>
            </a:pPr>
            <a:r>
              <a:rPr lang="en-US" b="1" dirty="0">
                <a:solidFill>
                  <a:schemeClr val="bg1">
                    <a:lumMod val="95000"/>
                    <a:lumOff val="5000"/>
                  </a:schemeClr>
                </a:solidFill>
                <a:latin typeface="+mj-lt"/>
              </a:rPr>
              <a:t>What are some of your core values</a:t>
            </a:r>
            <a:r>
              <a:rPr lang="en-US" b="1" dirty="0" smtClean="0">
                <a:solidFill>
                  <a:schemeClr val="bg1">
                    <a:lumMod val="95000"/>
                    <a:lumOff val="5000"/>
                  </a:schemeClr>
                </a:solidFill>
                <a:latin typeface="+mj-lt"/>
              </a:rPr>
              <a:t>?</a:t>
            </a:r>
          </a:p>
          <a:p>
            <a:pPr algn="just">
              <a:buFont typeface="Wingdings" pitchFamily="2" charset="2"/>
              <a:buChar char="v"/>
            </a:pPr>
            <a:endParaRPr lang="en-US" b="1" dirty="0">
              <a:solidFill>
                <a:schemeClr val="bg1">
                  <a:lumMod val="95000"/>
                  <a:lumOff val="5000"/>
                </a:schemeClr>
              </a:solidFill>
              <a:latin typeface="+mj-lt"/>
            </a:endParaRPr>
          </a:p>
          <a:p>
            <a:pPr algn="just">
              <a:buFont typeface="Wingdings" pitchFamily="2" charset="2"/>
              <a:buChar char="v"/>
            </a:pPr>
            <a:r>
              <a:rPr lang="en-US" b="1" dirty="0">
                <a:solidFill>
                  <a:schemeClr val="bg1">
                    <a:lumMod val="95000"/>
                    <a:lumOff val="5000"/>
                  </a:schemeClr>
                </a:solidFill>
                <a:latin typeface="+mj-lt"/>
              </a:rPr>
              <a:t>How are our values formed? i.e. where do we learn them</a:t>
            </a:r>
            <a:r>
              <a:rPr lang="en-US" b="1" dirty="0" smtClean="0">
                <a:solidFill>
                  <a:schemeClr val="bg1">
                    <a:lumMod val="95000"/>
                    <a:lumOff val="5000"/>
                  </a:schemeClr>
                </a:solidFill>
                <a:latin typeface="+mj-lt"/>
              </a:rPr>
              <a:t>?</a:t>
            </a:r>
          </a:p>
          <a:p>
            <a:pPr algn="just">
              <a:buFont typeface="Wingdings" pitchFamily="2" charset="2"/>
              <a:buChar char="v"/>
            </a:pPr>
            <a:endParaRPr lang="en-US" b="1" dirty="0">
              <a:solidFill>
                <a:schemeClr val="bg1">
                  <a:lumMod val="95000"/>
                  <a:lumOff val="5000"/>
                </a:schemeClr>
              </a:solidFill>
              <a:latin typeface="+mj-lt"/>
            </a:endParaRPr>
          </a:p>
          <a:p>
            <a:pPr algn="just">
              <a:buFont typeface="Wingdings" pitchFamily="2" charset="2"/>
              <a:buChar char="v"/>
            </a:pPr>
            <a:r>
              <a:rPr lang="en-US" b="1" dirty="0">
                <a:solidFill>
                  <a:schemeClr val="bg1">
                    <a:lumMod val="95000"/>
                    <a:lumOff val="5000"/>
                  </a:schemeClr>
                </a:solidFill>
                <a:latin typeface="+mj-lt"/>
              </a:rPr>
              <a:t>Do our values change over time? how &amp; why</a:t>
            </a:r>
            <a:r>
              <a:rPr lang="en-US" b="1" dirty="0" smtClean="0">
                <a:solidFill>
                  <a:schemeClr val="bg1">
                    <a:lumMod val="95000"/>
                    <a:lumOff val="5000"/>
                  </a:schemeClr>
                </a:solidFill>
                <a:latin typeface="+mj-lt"/>
              </a:rPr>
              <a:t>?</a:t>
            </a:r>
          </a:p>
          <a:p>
            <a:pPr algn="just">
              <a:buFont typeface="Wingdings" pitchFamily="2" charset="2"/>
              <a:buChar char="v"/>
            </a:pPr>
            <a:endParaRPr lang="en-US" b="1" dirty="0">
              <a:solidFill>
                <a:schemeClr val="bg1">
                  <a:lumMod val="95000"/>
                  <a:lumOff val="5000"/>
                </a:schemeClr>
              </a:solidFill>
              <a:latin typeface="+mj-lt"/>
            </a:endParaRPr>
          </a:p>
          <a:p>
            <a:pPr algn="just">
              <a:buFont typeface="Wingdings" pitchFamily="2" charset="2"/>
              <a:buChar char="v"/>
            </a:pPr>
            <a:r>
              <a:rPr lang="en-US" b="1" dirty="0">
                <a:solidFill>
                  <a:schemeClr val="bg1">
                    <a:lumMod val="95000"/>
                    <a:lumOff val="5000"/>
                  </a:schemeClr>
                </a:solidFill>
                <a:latin typeface="+mj-lt"/>
              </a:rPr>
              <a:t>Why is it important to know our values now &amp; in the future?</a:t>
            </a:r>
          </a:p>
          <a:p>
            <a:endParaRPr lang="en-US" b="1" dirty="0">
              <a:solidFill>
                <a:srgbClr val="FFC000"/>
              </a:solidFill>
              <a:latin typeface="+mj-lt"/>
            </a:endParaRPr>
          </a:p>
        </p:txBody>
      </p:sp>
    </p:spTree>
    <p:extLst>
      <p:ext uri="{BB962C8B-B14F-4D97-AF65-F5344CB8AC3E}">
        <p14:creationId xmlns:p14="http://schemas.microsoft.com/office/powerpoint/2010/main" val="4092808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Where Are Your Values</a:t>
            </a:r>
            <a:endParaRPr lang="en-CA" dirty="0">
              <a:solidFill>
                <a:schemeClr val="bg1"/>
              </a:solidFill>
            </a:endParaRPr>
          </a:p>
        </p:txBody>
      </p:sp>
      <p:sp>
        <p:nvSpPr>
          <p:cNvPr id="3" name="Content Placeholder 2"/>
          <p:cNvSpPr>
            <a:spLocks noGrp="1"/>
          </p:cNvSpPr>
          <p:nvPr>
            <p:ph idx="1"/>
          </p:nvPr>
        </p:nvSpPr>
        <p:spPr/>
        <p:txBody>
          <a:bodyPr/>
          <a:lstStyle/>
          <a:p>
            <a:endParaRPr lang="en-CA" dirty="0" smtClean="0"/>
          </a:p>
          <a:p>
            <a:r>
              <a:rPr lang="en-CA" sz="4000" dirty="0" smtClean="0">
                <a:solidFill>
                  <a:schemeClr val="bg1"/>
                </a:solidFill>
              </a:rPr>
              <a:t>"It's not hard to make decisions when you know what your values are."</a:t>
            </a:r>
          </a:p>
          <a:p>
            <a:r>
              <a:rPr lang="en-CA" dirty="0" smtClean="0">
                <a:solidFill>
                  <a:schemeClr val="bg1"/>
                </a:solidFill>
              </a:rPr>
              <a:t> </a:t>
            </a:r>
          </a:p>
          <a:p>
            <a:r>
              <a:rPr lang="en-CA" dirty="0" smtClean="0">
                <a:solidFill>
                  <a:schemeClr val="bg1"/>
                </a:solidFill>
              </a:rPr>
              <a:t>- Roy Disney</a:t>
            </a:r>
          </a:p>
          <a:p>
            <a:r>
              <a:rPr lang="en-CA" dirty="0" smtClean="0"/>
              <a:t> </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Survey of 30,000 students</a:t>
            </a:r>
          </a:p>
        </p:txBody>
      </p:sp>
      <p:sp>
        <p:nvSpPr>
          <p:cNvPr id="3" name="Content Placeholder 2"/>
          <p:cNvSpPr>
            <a:spLocks noGrp="1"/>
          </p:cNvSpPr>
          <p:nvPr>
            <p:ph idx="1"/>
          </p:nvPr>
        </p:nvSpPr>
        <p:spPr/>
        <p:txBody>
          <a:bodyPr/>
          <a:lstStyle/>
          <a:p>
            <a:pPr algn="just">
              <a:buFont typeface="Wingdings" pitchFamily="2" charset="2"/>
              <a:buChar char="v"/>
            </a:pPr>
            <a:r>
              <a:rPr lang="en-US" b="1" dirty="0" smtClean="0">
                <a:solidFill>
                  <a:schemeClr val="bg1">
                    <a:lumMod val="95000"/>
                    <a:lumOff val="5000"/>
                  </a:schemeClr>
                </a:solidFill>
              </a:rPr>
              <a:t>20% have </a:t>
            </a:r>
            <a:r>
              <a:rPr lang="en-US" b="1" dirty="0">
                <a:solidFill>
                  <a:schemeClr val="bg1">
                    <a:lumMod val="95000"/>
                    <a:lumOff val="5000"/>
                  </a:schemeClr>
                </a:solidFill>
              </a:rPr>
              <a:t>stolen from a store in the past </a:t>
            </a:r>
            <a:r>
              <a:rPr lang="en-US" b="1" dirty="0" smtClean="0">
                <a:solidFill>
                  <a:schemeClr val="bg1">
                    <a:lumMod val="95000"/>
                    <a:lumOff val="5000"/>
                  </a:schemeClr>
                </a:solidFill>
              </a:rPr>
              <a:t>year </a:t>
            </a:r>
          </a:p>
          <a:p>
            <a:pPr algn="just">
              <a:buFont typeface="Wingdings" pitchFamily="2" charset="2"/>
              <a:buChar char="v"/>
            </a:pPr>
            <a:r>
              <a:rPr lang="en-US" sz="2000" b="1" dirty="0" smtClean="0">
                <a:solidFill>
                  <a:schemeClr val="bg1">
                    <a:lumMod val="95000"/>
                    <a:lumOff val="5000"/>
                  </a:schemeClr>
                </a:solidFill>
              </a:rPr>
              <a:t>(dropped from 27% in 2010)</a:t>
            </a:r>
            <a:endParaRPr lang="en-US" sz="2000" b="1" dirty="0">
              <a:solidFill>
                <a:schemeClr val="bg1">
                  <a:lumMod val="95000"/>
                  <a:lumOff val="5000"/>
                </a:schemeClr>
              </a:solidFill>
            </a:endParaRPr>
          </a:p>
          <a:p>
            <a:pPr algn="just">
              <a:buFont typeface="Wingdings" pitchFamily="2" charset="2"/>
              <a:buChar char="v"/>
            </a:pPr>
            <a:r>
              <a:rPr lang="en-US" b="1" dirty="0" smtClean="0">
                <a:solidFill>
                  <a:schemeClr val="bg1">
                    <a:lumMod val="95000"/>
                    <a:lumOff val="5000"/>
                  </a:schemeClr>
                </a:solidFill>
              </a:rPr>
              <a:t>14% </a:t>
            </a:r>
            <a:r>
              <a:rPr lang="en-US" b="1" dirty="0">
                <a:solidFill>
                  <a:schemeClr val="bg1">
                    <a:lumMod val="95000"/>
                    <a:lumOff val="5000"/>
                  </a:schemeClr>
                </a:solidFill>
              </a:rPr>
              <a:t>said they stole from a friend or </a:t>
            </a:r>
            <a:r>
              <a:rPr lang="en-US" b="1" dirty="0" smtClean="0">
                <a:solidFill>
                  <a:schemeClr val="bg1">
                    <a:lumMod val="95000"/>
                    <a:lumOff val="5000"/>
                  </a:schemeClr>
                </a:solidFill>
              </a:rPr>
              <a:t>relative</a:t>
            </a:r>
            <a:endParaRPr lang="en-US" sz="2000" b="1" dirty="0" smtClean="0">
              <a:solidFill>
                <a:schemeClr val="bg1">
                  <a:lumMod val="95000"/>
                  <a:lumOff val="5000"/>
                </a:schemeClr>
              </a:solidFill>
            </a:endParaRPr>
          </a:p>
          <a:p>
            <a:pPr algn="just">
              <a:buFont typeface="Wingdings" pitchFamily="2" charset="2"/>
              <a:buChar char="v"/>
            </a:pPr>
            <a:r>
              <a:rPr lang="en-US" sz="2000" b="1" dirty="0" smtClean="0">
                <a:solidFill>
                  <a:schemeClr val="bg1">
                    <a:lumMod val="95000"/>
                    <a:lumOff val="5000"/>
                  </a:schemeClr>
                </a:solidFill>
              </a:rPr>
              <a:t>(down from 17% in 2010)</a:t>
            </a:r>
            <a:endParaRPr lang="en-US" b="1" dirty="0" smtClean="0">
              <a:solidFill>
                <a:schemeClr val="bg1">
                  <a:lumMod val="95000"/>
                  <a:lumOff val="5000"/>
                </a:schemeClr>
              </a:solidFill>
            </a:endParaRPr>
          </a:p>
          <a:p>
            <a:pPr algn="just">
              <a:buFont typeface="Wingdings" pitchFamily="2" charset="2"/>
              <a:buChar char="v"/>
            </a:pPr>
            <a:r>
              <a:rPr lang="en-US" b="1" dirty="0" smtClean="0">
                <a:solidFill>
                  <a:schemeClr val="bg1">
                    <a:lumMod val="95000"/>
                    <a:lumOff val="5000"/>
                  </a:schemeClr>
                </a:solidFill>
              </a:rPr>
              <a:t>55% have lied to a teacher about something significant </a:t>
            </a:r>
            <a:r>
              <a:rPr lang="en-US" sz="2000" b="1" dirty="0" smtClean="0">
                <a:solidFill>
                  <a:schemeClr val="bg1">
                    <a:lumMod val="95000"/>
                    <a:lumOff val="5000"/>
                  </a:schemeClr>
                </a:solidFill>
              </a:rPr>
              <a:t>(down from 61% in 2010)</a:t>
            </a:r>
          </a:p>
          <a:p>
            <a:pPr algn="just">
              <a:buFont typeface="Wingdings" pitchFamily="2" charset="2"/>
              <a:buChar char="v"/>
            </a:pPr>
            <a:r>
              <a:rPr lang="en-US" b="1" dirty="0" smtClean="0">
                <a:solidFill>
                  <a:schemeClr val="bg1">
                    <a:lumMod val="95000"/>
                    <a:lumOff val="5000"/>
                  </a:schemeClr>
                </a:solidFill>
              </a:rPr>
              <a:t>76% have lied to parents about something significant </a:t>
            </a:r>
            <a:r>
              <a:rPr lang="en-US" sz="2000" b="1" dirty="0" smtClean="0">
                <a:solidFill>
                  <a:schemeClr val="bg1">
                    <a:lumMod val="95000"/>
                    <a:lumOff val="5000"/>
                  </a:schemeClr>
                </a:solidFill>
              </a:rPr>
              <a:t>(down from 80% in 2010)</a:t>
            </a:r>
            <a:endParaRPr lang="en-US" b="1" dirty="0">
              <a:solidFill>
                <a:schemeClr val="bg1">
                  <a:lumMod val="95000"/>
                  <a:lumOff val="5000"/>
                </a:schemeClr>
              </a:solidFill>
            </a:endParaRPr>
          </a:p>
          <a:p>
            <a:pPr algn="just">
              <a:buFont typeface="Wingdings" pitchFamily="2" charset="2"/>
              <a:buChar char="v"/>
            </a:pPr>
            <a:r>
              <a:rPr lang="en-US" b="1" dirty="0" smtClean="0">
                <a:solidFill>
                  <a:schemeClr val="bg1">
                    <a:lumMod val="95000"/>
                    <a:lumOff val="5000"/>
                  </a:schemeClr>
                </a:solidFill>
              </a:rPr>
              <a:t>51% </a:t>
            </a:r>
            <a:r>
              <a:rPr lang="en-US" b="1" dirty="0">
                <a:solidFill>
                  <a:schemeClr val="bg1">
                    <a:lumMod val="95000"/>
                    <a:lumOff val="5000"/>
                  </a:schemeClr>
                </a:solidFill>
              </a:rPr>
              <a:t>have cheated on a test in the past </a:t>
            </a:r>
            <a:r>
              <a:rPr lang="en-US" b="1" dirty="0" smtClean="0">
                <a:solidFill>
                  <a:schemeClr val="bg1">
                    <a:lumMod val="95000"/>
                    <a:lumOff val="5000"/>
                  </a:schemeClr>
                </a:solidFill>
              </a:rPr>
              <a:t>year</a:t>
            </a:r>
            <a:r>
              <a:rPr lang="en-US" sz="2000" b="1" dirty="0" smtClean="0">
                <a:solidFill>
                  <a:schemeClr val="bg1">
                    <a:lumMod val="95000"/>
                    <a:lumOff val="5000"/>
                  </a:schemeClr>
                </a:solidFill>
              </a:rPr>
              <a:t> (down from 59% in 2010)</a:t>
            </a:r>
            <a:endParaRPr lang="en-US" b="1" dirty="0">
              <a:solidFill>
                <a:schemeClr val="bg1">
                  <a:lumMod val="95000"/>
                  <a:lumOff val="5000"/>
                </a:schemeClr>
              </a:solidFill>
            </a:endParaRPr>
          </a:p>
          <a:p>
            <a:pPr algn="just">
              <a:buFont typeface="Wingdings" pitchFamily="2" charset="2"/>
              <a:buChar char="v"/>
            </a:pPr>
            <a:r>
              <a:rPr lang="en-US" sz="1200" b="1" dirty="0" smtClean="0">
                <a:solidFill>
                  <a:schemeClr val="bg1">
                    <a:lumMod val="95000"/>
                    <a:lumOff val="5000"/>
                  </a:schemeClr>
                </a:solidFill>
                <a:latin typeface="+mj-lt"/>
              </a:rPr>
              <a:t>Michael </a:t>
            </a:r>
            <a:r>
              <a:rPr lang="en-US" sz="1200" b="1" dirty="0">
                <a:solidFill>
                  <a:schemeClr val="bg1">
                    <a:lumMod val="95000"/>
                    <a:lumOff val="5000"/>
                  </a:schemeClr>
                </a:solidFill>
                <a:latin typeface="+mj-lt"/>
              </a:rPr>
              <a:t>J</a:t>
            </a:r>
            <a:r>
              <a:rPr lang="en-US" sz="1200" b="1" dirty="0" smtClean="0">
                <a:solidFill>
                  <a:schemeClr val="bg1">
                    <a:lumMod val="95000"/>
                    <a:lumOff val="5000"/>
                  </a:schemeClr>
                </a:solidFill>
                <a:latin typeface="+mj-lt"/>
              </a:rPr>
              <a:t>osephson Institute - 2012</a:t>
            </a:r>
            <a:endParaRPr lang="en-US" b="1" dirty="0">
              <a:solidFill>
                <a:schemeClr val="bg1">
                  <a:lumMod val="95000"/>
                  <a:lumOff val="5000"/>
                </a:schemeClr>
              </a:solidFill>
            </a:endParaRPr>
          </a:p>
          <a:p>
            <a:endParaRPr lang="en-US" b="1" dirty="0">
              <a:solidFill>
                <a:srgbClr val="FFFF00"/>
              </a:solidFill>
            </a:endParaRPr>
          </a:p>
        </p:txBody>
      </p:sp>
    </p:spTree>
    <p:extLst>
      <p:ext uri="{BB962C8B-B14F-4D97-AF65-F5344CB8AC3E}">
        <p14:creationId xmlns:p14="http://schemas.microsoft.com/office/powerpoint/2010/main" val="295495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bg1"/>
                </a:solidFill>
                <a:effectLst>
                  <a:outerShdw blurRad="38100" dist="38100" dir="2700000" algn="tl">
                    <a:srgbClr val="000000">
                      <a:alpha val="43137"/>
                    </a:srgbClr>
                  </a:outerShdw>
                </a:effectLst>
              </a:rPr>
              <a:t>Survey of 30,000 </a:t>
            </a:r>
            <a:r>
              <a:rPr lang="en-US" sz="3200" dirty="0" smtClean="0">
                <a:solidFill>
                  <a:schemeClr val="bg1"/>
                </a:solidFill>
                <a:effectLst>
                  <a:outerShdw blurRad="38100" dist="38100" dir="2700000" algn="tl">
                    <a:srgbClr val="000000">
                      <a:alpha val="43137"/>
                    </a:srgbClr>
                  </a:outerShdw>
                </a:effectLst>
              </a:rPr>
              <a:t>students – cont’d</a:t>
            </a:r>
            <a:endParaRPr lang="en-US" sz="3200" dirty="0"/>
          </a:p>
        </p:txBody>
      </p:sp>
      <p:sp>
        <p:nvSpPr>
          <p:cNvPr id="3" name="Content Placeholder 2"/>
          <p:cNvSpPr>
            <a:spLocks noGrp="1"/>
          </p:cNvSpPr>
          <p:nvPr>
            <p:ph idx="1"/>
          </p:nvPr>
        </p:nvSpPr>
        <p:spPr/>
        <p:txBody>
          <a:bodyPr/>
          <a:lstStyle/>
          <a:p>
            <a:pPr algn="just">
              <a:buFont typeface="Wingdings" pitchFamily="2" charset="2"/>
              <a:buChar char="v"/>
            </a:pPr>
            <a:r>
              <a:rPr lang="en-US" b="1" dirty="0" smtClean="0">
                <a:solidFill>
                  <a:schemeClr val="bg1">
                    <a:lumMod val="95000"/>
                    <a:lumOff val="5000"/>
                  </a:schemeClr>
                </a:solidFill>
              </a:rPr>
              <a:t>Young people believe </a:t>
            </a:r>
            <a:r>
              <a:rPr lang="en-US" b="1" u="sng" dirty="0" smtClean="0">
                <a:solidFill>
                  <a:schemeClr val="bg1">
                    <a:lumMod val="95000"/>
                    <a:lumOff val="5000"/>
                  </a:schemeClr>
                </a:solidFill>
              </a:rPr>
              <a:t>ethics and character are important</a:t>
            </a:r>
            <a:r>
              <a:rPr lang="en-US" b="1" dirty="0" smtClean="0">
                <a:solidFill>
                  <a:schemeClr val="bg1">
                    <a:lumMod val="95000"/>
                    <a:lumOff val="5000"/>
                  </a:schemeClr>
                </a:solidFill>
              </a:rPr>
              <a:t>,  and they think highly of their own ethics, </a:t>
            </a:r>
            <a:r>
              <a:rPr lang="en-US" b="1" i="1" dirty="0" smtClean="0">
                <a:solidFill>
                  <a:schemeClr val="bg1">
                    <a:lumMod val="95000"/>
                    <a:lumOff val="5000"/>
                  </a:schemeClr>
                </a:solidFill>
              </a:rPr>
              <a:t>despite very high rates of dishonesty and other unethical conduct</a:t>
            </a:r>
            <a:r>
              <a:rPr lang="en-US" b="1" dirty="0" smtClean="0">
                <a:solidFill>
                  <a:schemeClr val="bg1">
                    <a:lumMod val="95000"/>
                    <a:lumOff val="5000"/>
                  </a:schemeClr>
                </a:solidFill>
              </a:rPr>
              <a:t>.</a:t>
            </a:r>
            <a:endParaRPr lang="en-US" b="1" dirty="0">
              <a:solidFill>
                <a:schemeClr val="bg1">
                  <a:lumMod val="95000"/>
                  <a:lumOff val="5000"/>
                </a:schemeClr>
              </a:solidFill>
            </a:endParaRPr>
          </a:p>
          <a:p>
            <a:pPr algn="just">
              <a:buFont typeface="Wingdings" pitchFamily="2" charset="2"/>
              <a:buChar char="v"/>
            </a:pPr>
            <a:r>
              <a:rPr lang="en-US" b="1" dirty="0" smtClean="0">
                <a:solidFill>
                  <a:schemeClr val="bg1">
                    <a:lumMod val="95000"/>
                    <a:lumOff val="5000"/>
                  </a:schemeClr>
                </a:solidFill>
              </a:rPr>
              <a:t>99% say it is important to have good moral character</a:t>
            </a:r>
          </a:p>
          <a:p>
            <a:pPr algn="just">
              <a:buFont typeface="Wingdings" pitchFamily="2" charset="2"/>
              <a:buChar char="v"/>
            </a:pPr>
            <a:r>
              <a:rPr lang="en-US" b="1" dirty="0" smtClean="0">
                <a:solidFill>
                  <a:schemeClr val="bg1">
                    <a:lumMod val="95000"/>
                    <a:lumOff val="5000"/>
                  </a:schemeClr>
                </a:solidFill>
              </a:rPr>
              <a:t>93% are satisfied with their own ethics and character.</a:t>
            </a:r>
          </a:p>
          <a:p>
            <a:pPr algn="just">
              <a:buFont typeface="Wingdings" pitchFamily="2" charset="2"/>
              <a:buChar char="v"/>
            </a:pPr>
            <a:r>
              <a:rPr lang="en-US" b="1" dirty="0" smtClean="0">
                <a:solidFill>
                  <a:schemeClr val="bg1">
                    <a:lumMod val="95000"/>
                    <a:lumOff val="5000"/>
                  </a:schemeClr>
                </a:solidFill>
              </a:rPr>
              <a:t>81% believe that when it comes to doing what is right – they are better than most people.</a:t>
            </a:r>
            <a:endParaRPr lang="en-US" b="1" dirty="0">
              <a:solidFill>
                <a:schemeClr val="bg1">
                  <a:lumMod val="95000"/>
                  <a:lumOff val="5000"/>
                </a:schemeClr>
              </a:solidFill>
            </a:endParaRPr>
          </a:p>
          <a:p>
            <a:endParaRPr lang="en-US" dirty="0"/>
          </a:p>
        </p:txBody>
      </p:sp>
    </p:spTree>
    <p:extLst>
      <p:ext uri="{BB962C8B-B14F-4D97-AF65-F5344CB8AC3E}">
        <p14:creationId xmlns:p14="http://schemas.microsoft.com/office/powerpoint/2010/main" val="74353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bg1"/>
                </a:solidFill>
                <a:effectLst>
                  <a:outerShdw blurRad="38100" dist="38100" dir="2700000" algn="tl">
                    <a:srgbClr val="000000">
                      <a:alpha val="43137"/>
                    </a:srgbClr>
                  </a:outerShdw>
                </a:effectLst>
              </a:rPr>
              <a:t>Survey of 30,000 students – cont’d</a:t>
            </a:r>
            <a:endParaRPr lang="en-US" sz="2800" dirty="0"/>
          </a:p>
        </p:txBody>
      </p:sp>
      <p:sp>
        <p:nvSpPr>
          <p:cNvPr id="3" name="Content Placeholder 2"/>
          <p:cNvSpPr>
            <a:spLocks noGrp="1"/>
          </p:cNvSpPr>
          <p:nvPr>
            <p:ph idx="1"/>
          </p:nvPr>
        </p:nvSpPr>
        <p:spPr/>
        <p:txBody>
          <a:bodyPr/>
          <a:lstStyle/>
          <a:p>
            <a:pPr>
              <a:buFont typeface="Wingdings" pitchFamily="2" charset="2"/>
              <a:buChar char="v"/>
            </a:pPr>
            <a:r>
              <a:rPr lang="en-US" b="1" dirty="0" smtClean="0">
                <a:solidFill>
                  <a:schemeClr val="bg1"/>
                </a:solidFill>
              </a:rPr>
              <a:t>Boys are twice as likely as </a:t>
            </a:r>
            <a:r>
              <a:rPr lang="en-US" b="1" smtClean="0">
                <a:solidFill>
                  <a:schemeClr val="bg1"/>
                </a:solidFill>
              </a:rPr>
              <a:t>girls to </a:t>
            </a:r>
            <a:r>
              <a:rPr lang="en-US" b="1" dirty="0" smtClean="0">
                <a:solidFill>
                  <a:schemeClr val="bg1"/>
                </a:solidFill>
              </a:rPr>
              <a:t>believe that ‘it is not cheating if everyone is doing it”</a:t>
            </a:r>
          </a:p>
          <a:p>
            <a:pPr>
              <a:buFont typeface="Wingdings" pitchFamily="2" charset="2"/>
              <a:buChar char="v"/>
            </a:pPr>
            <a:r>
              <a:rPr lang="en-US" b="1" dirty="0" smtClean="0">
                <a:solidFill>
                  <a:schemeClr val="bg1"/>
                </a:solidFill>
              </a:rPr>
              <a:t>“It’s not worth it to cheat because it hurts your character.”   </a:t>
            </a:r>
            <a:r>
              <a:rPr lang="en-US" sz="2400" b="1" dirty="0" smtClean="0">
                <a:solidFill>
                  <a:schemeClr val="bg1"/>
                </a:solidFill>
              </a:rPr>
              <a:t>1 in 5 boys disagree, while 1 in 10 girls disagree.</a:t>
            </a:r>
          </a:p>
          <a:p>
            <a:pPr>
              <a:buFont typeface="Wingdings" pitchFamily="2" charset="2"/>
              <a:buChar char="v"/>
            </a:pPr>
            <a:r>
              <a:rPr lang="en-US" b="1" dirty="0" smtClean="0">
                <a:solidFill>
                  <a:schemeClr val="bg1"/>
                </a:solidFill>
              </a:rPr>
              <a:t>“Being good is more important than being rich”  </a:t>
            </a:r>
            <a:r>
              <a:rPr lang="en-US" sz="2400" b="1" dirty="0">
                <a:solidFill>
                  <a:schemeClr val="bg1"/>
                </a:solidFill>
              </a:rPr>
              <a:t>G</a:t>
            </a:r>
            <a:r>
              <a:rPr lang="en-US" sz="2400" b="1" dirty="0" smtClean="0">
                <a:solidFill>
                  <a:schemeClr val="bg1"/>
                </a:solidFill>
              </a:rPr>
              <a:t>irls agree – 95%, Boys agree – 86%</a:t>
            </a:r>
            <a:endParaRPr lang="en-US" sz="2400" b="1" dirty="0">
              <a:solidFill>
                <a:schemeClr val="bg1"/>
              </a:solidFill>
            </a:endParaRPr>
          </a:p>
        </p:txBody>
      </p:sp>
    </p:spTree>
    <p:extLst>
      <p:ext uri="{BB962C8B-B14F-4D97-AF65-F5344CB8AC3E}">
        <p14:creationId xmlns:p14="http://schemas.microsoft.com/office/powerpoint/2010/main" val="321410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TM02900771[[fn=Slice]]</Template>
  <TotalTime>492</TotalTime>
  <Words>1419</Words>
  <Application>Microsoft Office PowerPoint</Application>
  <PresentationFormat>On-screen Show (4:3)</PresentationFormat>
  <Paragraphs>142</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Book Antiqua</vt:lpstr>
      <vt:lpstr>Calibri</vt:lpstr>
      <vt:lpstr>Lucida Sans</vt:lpstr>
      <vt:lpstr>Wingdings</vt:lpstr>
      <vt:lpstr>Wingdings 2</vt:lpstr>
      <vt:lpstr>Wingdings 3</vt:lpstr>
      <vt:lpstr>Apex</vt:lpstr>
      <vt:lpstr>Rotary</vt:lpstr>
      <vt:lpstr>What is Rotary</vt:lpstr>
      <vt:lpstr>Rotary Youth Programs</vt:lpstr>
      <vt:lpstr>Program Objectives</vt:lpstr>
      <vt:lpstr>Exploring Values</vt:lpstr>
      <vt:lpstr>Where Are Your Values</vt:lpstr>
      <vt:lpstr>Survey of 30,000 students</vt:lpstr>
      <vt:lpstr>Survey of 30,000 students – cont’d</vt:lpstr>
      <vt:lpstr>Survey of 30,000 students – cont’d</vt:lpstr>
      <vt:lpstr>Canadian Survey-By Cdn Council on Learning</vt:lpstr>
      <vt:lpstr>Exploring Ethics</vt:lpstr>
      <vt:lpstr>Business Ethics</vt:lpstr>
      <vt:lpstr>Rotary 4 Way Test</vt:lpstr>
      <vt:lpstr>Scenario Discussion</vt:lpstr>
      <vt:lpstr>Scenario 1</vt:lpstr>
      <vt:lpstr>Scenario  2</vt:lpstr>
      <vt:lpstr>Scenario 3</vt:lpstr>
      <vt:lpstr>Scenario 4</vt:lpstr>
      <vt:lpstr>Scenario 5</vt:lpstr>
      <vt:lpstr>Scenario 6</vt:lpstr>
      <vt:lpstr>Scenario 7</vt:lpstr>
      <vt:lpstr>Scenario 8</vt:lpstr>
      <vt:lpstr>Scenario 9</vt:lpstr>
      <vt:lpstr>Scenario 10</vt:lpstr>
      <vt:lpstr>Scenario 11</vt:lpstr>
      <vt:lpstr>Scenario 12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Cranbrook sunrise Rotary</dc:title>
  <dc:creator>Dennis</dc:creator>
  <cp:lastModifiedBy>Karen Kettenacker</cp:lastModifiedBy>
  <cp:revision>168</cp:revision>
  <cp:lastPrinted>2017-11-19T16:57:43Z</cp:lastPrinted>
  <dcterms:created xsi:type="dcterms:W3CDTF">2012-10-08T23:54:34Z</dcterms:created>
  <dcterms:modified xsi:type="dcterms:W3CDTF">2017-11-19T17:01:39Z</dcterms:modified>
</cp:coreProperties>
</file>