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000" dirty="0" smtClean="0">
                <a:solidFill>
                  <a:schemeClr val="accent1">
                    <a:lumMod val="50000"/>
                  </a:schemeClr>
                </a:solidFill>
              </a:rPr>
              <a:t>S.M.A.R.T. Goals</a:t>
            </a:r>
            <a:endParaRPr lang="en-CA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elizabeth\AppData\Local\Microsoft\Windows\INetCache\IE\3FIAVF5H\Goals-and-Objectives-S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505200" cy="23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5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Self-Assess and Reflect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During your action plan ask yourself:</a:t>
            </a:r>
          </a:p>
          <a:p>
            <a:pPr lvl="1"/>
            <a:r>
              <a:rPr lang="en-CA" dirty="0" smtClean="0"/>
              <a:t>Why is this goal important to </a:t>
            </a:r>
            <a:r>
              <a:rPr lang="en-CA" dirty="0" smtClean="0"/>
              <a:t>me?</a:t>
            </a:r>
            <a:endParaRPr lang="en-CA" dirty="0" smtClean="0"/>
          </a:p>
          <a:p>
            <a:pPr lvl="1"/>
            <a:r>
              <a:rPr lang="en-CA" dirty="0" smtClean="0"/>
              <a:t>How could I modify this goal to make it more attainable?</a:t>
            </a:r>
          </a:p>
          <a:p>
            <a:pPr lvl="1"/>
            <a:r>
              <a:rPr lang="en-CA" dirty="0" smtClean="0"/>
              <a:t>Who can support/help me achieve this goal?</a:t>
            </a:r>
          </a:p>
          <a:p>
            <a:pPr lvl="1"/>
            <a:r>
              <a:rPr lang="en-CA" dirty="0" smtClean="0"/>
              <a:t>Do I need to add more steps to my action plan?</a:t>
            </a:r>
          </a:p>
          <a:p>
            <a:pPr lvl="1"/>
            <a:endParaRPr lang="en-CA" dirty="0"/>
          </a:p>
        </p:txBody>
      </p:sp>
      <p:pic>
        <p:nvPicPr>
          <p:cNvPr id="11266" name="Picture 2" descr="Image result for self-asses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599"/>
            <a:ext cx="1981200" cy="22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4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Self-Assess and Reflect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After you’ve achieved your goal, ask yourself:</a:t>
            </a:r>
          </a:p>
          <a:p>
            <a:pPr lvl="1"/>
            <a:r>
              <a:rPr lang="en-CA" dirty="0" smtClean="0"/>
              <a:t>What did I do well?</a:t>
            </a:r>
          </a:p>
          <a:p>
            <a:pPr lvl="1"/>
            <a:r>
              <a:rPr lang="en-CA" dirty="0" smtClean="0"/>
              <a:t>What am I most proud of?</a:t>
            </a:r>
          </a:p>
          <a:p>
            <a:pPr lvl="1"/>
            <a:r>
              <a:rPr lang="en-CA" dirty="0" smtClean="0"/>
              <a:t>What barriers did I run into and how did I overcome them?</a:t>
            </a:r>
          </a:p>
          <a:p>
            <a:pPr lvl="1"/>
            <a:r>
              <a:rPr lang="en-CA" dirty="0" smtClean="0"/>
              <a:t>What have I learned?</a:t>
            </a:r>
            <a:endParaRPr lang="en-CA" dirty="0"/>
          </a:p>
        </p:txBody>
      </p:sp>
      <p:sp>
        <p:nvSpPr>
          <p:cNvPr id="4" name="AutoShape 2" descr="Image result for goal settin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goal sett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goal setting cli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48" name="Picture 8" descr="Image result for goal setting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b="15656"/>
          <a:stretch/>
        </p:blipFill>
        <p:spPr bwMode="auto">
          <a:xfrm>
            <a:off x="5181600" y="4026070"/>
            <a:ext cx="3129216" cy="24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6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goals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757848"/>
              </p:ext>
            </p:extLst>
          </p:nvPr>
        </p:nvGraphicFramePr>
        <p:xfrm>
          <a:off x="457200" y="1935163"/>
          <a:ext cx="8229600" cy="42065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Not S.M.A.R.T.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S.M.A.R.T.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Specific: “Do well in math”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S: “Get 80% in math”</a:t>
                      </a:r>
                      <a:endParaRPr lang="en-CA" sz="2400" dirty="0"/>
                    </a:p>
                  </a:txBody>
                  <a:tcPr/>
                </a:tc>
              </a:tr>
              <a:tr h="823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Measurable: “Get healthy”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M: “Exercise for 30 min 2x a week”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Attainable: “Bank $500,000 in a month”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A: “Bank 10% of what I earn each month”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Relevant: “Become a rock star”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R:“Learn how to play the guitar”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Timely: “Finish Halloween costume”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T: “Finish costume by Oct. 15”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65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 steps for your action plan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843508"/>
              </p:ext>
            </p:extLst>
          </p:nvPr>
        </p:nvGraphicFramePr>
        <p:xfrm>
          <a:off x="457200" y="1935163"/>
          <a:ext cx="8229600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GOAL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ACTION</a:t>
                      </a:r>
                      <a:r>
                        <a:rPr lang="en-CA" sz="2400" baseline="0" dirty="0" smtClean="0"/>
                        <a:t> PLAN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“Get 80% in math”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Find</a:t>
                      </a:r>
                      <a:r>
                        <a:rPr lang="en-CA" sz="2400" baseline="0" dirty="0" smtClean="0"/>
                        <a:t> a math tutor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“Exercise for 30 min 2x a week”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Get a gym membership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“Bank 10% of what I earn each month”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Spend less money on clothes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“Learn how to play the guitar”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Practice for 30 min a day</a:t>
                      </a:r>
                      <a:endParaRPr lang="en-C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“Finish costume by Oct. 15”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Spend 1 hr on costume 3x/week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27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Now let’s set some goals!</a:t>
            </a:r>
            <a:endParaRPr lang="en-CA" dirty="0"/>
          </a:p>
        </p:txBody>
      </p:sp>
      <p:pic>
        <p:nvPicPr>
          <p:cNvPr id="6146" name="Picture 2" descr="C:\Users\elizabeth\AppData\Local\Microsoft\Windows\INetCache\IE\QX6WSUVC\SMART_Goa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709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goal?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 goal is a desired outcome that will make a difference in your life after you’ve achieved it.</a:t>
            </a:r>
          </a:p>
          <a:p>
            <a:r>
              <a:rPr lang="en-CA" dirty="0" smtClean="0"/>
              <a:t>Many types:</a:t>
            </a:r>
          </a:p>
          <a:p>
            <a:pPr lvl="1"/>
            <a:r>
              <a:rPr lang="en-CA" dirty="0" smtClean="0"/>
              <a:t>Academic</a:t>
            </a:r>
          </a:p>
          <a:p>
            <a:pPr lvl="1"/>
            <a:r>
              <a:rPr lang="en-CA" dirty="0" smtClean="0"/>
              <a:t>Extracurricular</a:t>
            </a:r>
          </a:p>
          <a:p>
            <a:pPr lvl="1"/>
            <a:r>
              <a:rPr lang="en-CA" dirty="0" smtClean="0"/>
              <a:t>Community</a:t>
            </a:r>
          </a:p>
          <a:p>
            <a:pPr lvl="1"/>
            <a:r>
              <a:rPr lang="en-CA" dirty="0" smtClean="0"/>
              <a:t>Education</a:t>
            </a:r>
          </a:p>
          <a:p>
            <a:pPr lvl="1"/>
            <a:r>
              <a:rPr lang="en-CA" dirty="0" smtClean="0"/>
              <a:t>Career</a:t>
            </a:r>
          </a:p>
          <a:p>
            <a:pPr lvl="1"/>
            <a:r>
              <a:rPr lang="en-CA" dirty="0" smtClean="0"/>
              <a:t>Personal</a:t>
            </a:r>
            <a:endParaRPr lang="en-CA" dirty="0"/>
          </a:p>
        </p:txBody>
      </p:sp>
      <p:pic>
        <p:nvPicPr>
          <p:cNvPr id="2050" name="Picture 2" descr="C:\Users\elizabeth\AppData\Local\Microsoft\Windows\INetCache\IE\QX6WSUVC\goals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3581441" cy="265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6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S.M.A.R.T. Goals</a:t>
            </a:r>
            <a:endParaRPr lang="en-CA" dirty="0"/>
          </a:p>
        </p:txBody>
      </p:sp>
      <p:pic>
        <p:nvPicPr>
          <p:cNvPr id="6146" name="Picture 2" descr="C:\Users\elizabeth\AppData\Local\Microsoft\Windows\INetCache\IE\QX6WSUVC\SMART_Goal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37092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7929" y="435032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(Achievable)</a:t>
            </a:r>
          </a:p>
          <a:p>
            <a:endParaRPr lang="en-CA" dirty="0" smtClean="0"/>
          </a:p>
          <a:p>
            <a:r>
              <a:rPr lang="en-CA" dirty="0" smtClean="0"/>
              <a:t>(Realistic)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842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 - Specific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Be specific rather than general</a:t>
            </a:r>
          </a:p>
          <a:p>
            <a:r>
              <a:rPr lang="en-CA" dirty="0" smtClean="0"/>
              <a:t>Answer the 5 W’s</a:t>
            </a:r>
          </a:p>
          <a:p>
            <a:pPr lvl="1"/>
            <a:r>
              <a:rPr lang="en-CA" sz="2000" dirty="0" smtClean="0"/>
              <a:t>Who – who is involved?</a:t>
            </a:r>
          </a:p>
          <a:p>
            <a:pPr lvl="1"/>
            <a:r>
              <a:rPr lang="en-CA" sz="2000" dirty="0" smtClean="0"/>
              <a:t>What – what do you want to accomplish?</a:t>
            </a:r>
          </a:p>
          <a:p>
            <a:pPr lvl="1"/>
            <a:r>
              <a:rPr lang="en-CA" sz="2000" dirty="0" smtClean="0"/>
              <a:t>Where – identify location (</a:t>
            </a:r>
            <a:r>
              <a:rPr lang="en-CA" sz="2000" dirty="0" err="1" smtClean="0"/>
              <a:t>eg</a:t>
            </a:r>
            <a:r>
              <a:rPr lang="en-CA" sz="2000" dirty="0" smtClean="0"/>
              <a:t> school)</a:t>
            </a:r>
          </a:p>
          <a:p>
            <a:pPr lvl="1"/>
            <a:r>
              <a:rPr lang="en-CA" sz="2000" dirty="0" smtClean="0"/>
              <a:t>Which – identify requirements and constraints</a:t>
            </a:r>
          </a:p>
          <a:p>
            <a:pPr lvl="1"/>
            <a:r>
              <a:rPr lang="en-CA" sz="2000" dirty="0" smtClean="0"/>
              <a:t>Why – specific reasons, purpose or benefits of accomplishing this goal</a:t>
            </a:r>
            <a:endParaRPr lang="en-CA" sz="2000" dirty="0"/>
          </a:p>
          <a:p>
            <a:pPr marL="484632" indent="-45720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(not specific) “I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want to do better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academically”</a:t>
            </a:r>
          </a:p>
          <a:p>
            <a:pPr marL="484632" indent="-457200">
              <a:buFont typeface="Wingdings" panose="05000000000000000000" pitchFamily="2" charset="2"/>
              <a:buChar char="Ø"/>
            </a:pP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(specific)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“I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want to improve my science grade from a C+ to a </a:t>
            </a:r>
            <a:r>
              <a:rPr lang="en-CA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B”</a:t>
            </a:r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elizabeth\AppData\Local\Microsoft\Windows\INetCache\IE\3FIAVF5H\Objectiv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272597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5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 - Measurable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CA" dirty="0" smtClean="0"/>
              <a:t>You should be able to measure your progress toward reaching your goals</a:t>
            </a:r>
          </a:p>
          <a:p>
            <a:r>
              <a:rPr lang="en-CA" dirty="0" smtClean="0"/>
              <a:t>Answer the questions:</a:t>
            </a:r>
          </a:p>
          <a:p>
            <a:pPr lvl="1"/>
            <a:r>
              <a:rPr lang="en-CA" dirty="0" smtClean="0"/>
              <a:t>How much?</a:t>
            </a:r>
          </a:p>
          <a:p>
            <a:pPr lvl="1"/>
            <a:r>
              <a:rPr lang="en-CA" dirty="0" smtClean="0"/>
              <a:t>How many?</a:t>
            </a:r>
          </a:p>
          <a:p>
            <a:pPr lvl="1"/>
            <a:r>
              <a:rPr lang="en-CA" dirty="0" smtClean="0"/>
              <a:t>How will I know when my goal is accomplished?</a:t>
            </a:r>
            <a:endParaRPr lang="en-CA" dirty="0"/>
          </a:p>
        </p:txBody>
      </p:sp>
      <p:pic>
        <p:nvPicPr>
          <p:cNvPr id="4098" name="Picture 2" descr="C:\Users\elizabeth\AppData\Local\Microsoft\Windows\INetCache\IE\OGXG8BDV\measuremen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581400"/>
            <a:ext cx="350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</a:rPr>
              <a:t>(not measurable)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</a:rPr>
              <a:t>“I want to lose weight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(measurable)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“I want to lose 10lbs”</a:t>
            </a:r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9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– Attainable (Achievable)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45713"/>
          </a:xfrm>
        </p:spPr>
        <p:txBody>
          <a:bodyPr/>
          <a:lstStyle/>
          <a:p>
            <a:r>
              <a:rPr lang="en-CA" dirty="0" smtClean="0"/>
              <a:t>Goals need to be attainable. If they are too far out of reach it will be difficult to commit.</a:t>
            </a:r>
          </a:p>
          <a:p>
            <a:r>
              <a:rPr lang="en-CA" dirty="0" smtClean="0"/>
              <a:t>Answer the question</a:t>
            </a:r>
          </a:p>
          <a:p>
            <a:pPr lvl="1"/>
            <a:r>
              <a:rPr lang="en-CA" dirty="0" smtClean="0"/>
              <a:t>How can my goal be accomplished?</a:t>
            </a:r>
          </a:p>
          <a:p>
            <a:pPr lvl="1"/>
            <a:r>
              <a:rPr lang="en-CA" dirty="0" smtClean="0"/>
              <a:t>What steps do I need to take?</a:t>
            </a:r>
          </a:p>
          <a:p>
            <a:pPr marL="393192" lvl="1" indent="0">
              <a:buNone/>
            </a:pPr>
            <a:endParaRPr lang="en-CA" dirty="0"/>
          </a:p>
        </p:txBody>
      </p:sp>
      <p:pic>
        <p:nvPicPr>
          <p:cNvPr id="5122" name="Picture 2" descr="C:\Users\elizabeth\AppData\Local\Microsoft\Windows\INetCache\IE\3FIAVF5H\aprend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828925" cy="392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365010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</a:rPr>
              <a:t>not attainable right away) </a:t>
            </a:r>
            <a:r>
              <a:rPr lang="en-CA" sz="2600" dirty="0">
                <a:solidFill>
                  <a:schemeClr val="accent1">
                    <a:lumMod val="75000"/>
                  </a:schemeClr>
                </a:solidFill>
              </a:rPr>
              <a:t>“I want to run a marathon” </a:t>
            </a:r>
            <a:endParaRPr lang="en-CA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(more attainable) “I </a:t>
            </a:r>
            <a:r>
              <a:rPr lang="en-CA" sz="2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want to be able to run 5 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km without </a:t>
            </a:r>
            <a:r>
              <a:rPr lang="en-CA" sz="26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stopping</a:t>
            </a:r>
            <a:r>
              <a:rPr lang="en-CA" sz="26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.”</a:t>
            </a:r>
            <a:endParaRPr lang="en-CA" sz="2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52493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 – Relevant (Realistic)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Choose goals that matter</a:t>
            </a:r>
          </a:p>
          <a:p>
            <a:r>
              <a:rPr lang="en-CA" dirty="0" smtClean="0"/>
              <a:t>Ask yourself</a:t>
            </a:r>
          </a:p>
          <a:p>
            <a:pPr lvl="1"/>
            <a:r>
              <a:rPr lang="en-CA" dirty="0" smtClean="0"/>
              <a:t>Does this seem worthwhile?</a:t>
            </a:r>
          </a:p>
          <a:p>
            <a:pPr lvl="1"/>
            <a:endParaRPr lang="en-CA" dirty="0"/>
          </a:p>
          <a:p>
            <a:pPr marL="27432" indent="0">
              <a:buNone/>
            </a:pP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(not relevant)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“Make 50 peanut butter and jelly sandwiches by 2:00pm” may be Specific, Measurable, Attainable and Time-Framed but it’s not relevant.</a:t>
            </a:r>
          </a:p>
          <a:p>
            <a:pPr marL="27432" indent="0">
              <a:buNone/>
            </a:pP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27432" indent="0">
              <a:buNone/>
            </a:pP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(not realistic) “Never 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eat sweets again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marL="27432" indent="0">
              <a:buNone/>
            </a:pP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(realistic) 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“I will only </a:t>
            </a:r>
            <a:r>
              <a:rPr lang="en-CA" sz="24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eat 1 sweet per week”</a:t>
            </a:r>
            <a:endParaRPr lang="en-CA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4" name="Picture 6" descr="Image result for peanut butter jelly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23110"/>
            <a:ext cx="2309905" cy="21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1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 – Time Frame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Set a time frame or target date</a:t>
            </a:r>
          </a:p>
          <a:p>
            <a:r>
              <a:rPr lang="en-CA" dirty="0" smtClean="0"/>
              <a:t>Ask yourself</a:t>
            </a:r>
          </a:p>
          <a:p>
            <a:pPr lvl="1"/>
            <a:r>
              <a:rPr lang="en-CA" dirty="0" smtClean="0"/>
              <a:t>When do you want to have achieved your goal?</a:t>
            </a:r>
          </a:p>
          <a:p>
            <a:pPr lvl="1"/>
            <a:r>
              <a:rPr lang="en-CA" dirty="0" smtClean="0"/>
              <a:t>When do you plan on working towards this goal?</a:t>
            </a:r>
          </a:p>
          <a:p>
            <a:r>
              <a:rPr lang="en-CA" dirty="0" smtClean="0"/>
              <a:t>Time frames</a:t>
            </a:r>
          </a:p>
          <a:p>
            <a:pPr lvl="1"/>
            <a:r>
              <a:rPr lang="en-CA" dirty="0" smtClean="0"/>
              <a:t>Short-term (this school year)</a:t>
            </a:r>
          </a:p>
          <a:p>
            <a:pPr lvl="1"/>
            <a:r>
              <a:rPr lang="en-CA" dirty="0" smtClean="0"/>
              <a:t>Medium-term (before graduation)</a:t>
            </a:r>
          </a:p>
          <a:p>
            <a:pPr lvl="1"/>
            <a:r>
              <a:rPr lang="en-CA" dirty="0" smtClean="0"/>
              <a:t>Long-term (after high-school)</a:t>
            </a:r>
          </a:p>
          <a:p>
            <a:pPr marL="457200" lvl="1" indent="0">
              <a:buNone/>
            </a:pPr>
            <a:endParaRPr lang="en-CA" dirty="0" smtClean="0"/>
          </a:p>
        </p:txBody>
      </p:sp>
      <p:pic>
        <p:nvPicPr>
          <p:cNvPr id="8194" name="Picture 2" descr="C:\Users\elizabeth\AppData\Local\Microsoft\Windows\INetCache\IE\OGXG8BDV\It-Takes-Time-clo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197311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3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 an Action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Ex: I will raise my grade from 62% to 70% in math</a:t>
            </a:r>
          </a:p>
          <a:p>
            <a:pPr marL="0" indent="0">
              <a:buNone/>
            </a:pPr>
            <a:r>
              <a:rPr lang="en-CA" sz="2800" dirty="0" smtClean="0"/>
              <a:t>Action Plan: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Spend 2 hrs/week prepping for quizzes/tests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Spend an extra hour/week on math homework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Attend math tutorials offered by my teacher at lunch time</a:t>
            </a:r>
          </a:p>
          <a:p>
            <a:pPr marL="514350" indent="-514350">
              <a:buAutoNum type="arabicPeriod"/>
            </a:pPr>
            <a:r>
              <a:rPr lang="en-CA" sz="2800" dirty="0" smtClean="0"/>
              <a:t>Participate in class and ask questions</a:t>
            </a:r>
            <a:endParaRPr lang="en-CA" sz="2800" dirty="0"/>
          </a:p>
        </p:txBody>
      </p:sp>
      <p:pic>
        <p:nvPicPr>
          <p:cNvPr id="9218" name="Picture 2" descr="C:\Users\elizabeth\AppData\Local\Microsoft\Windows\INetCache\IE\RUCKH2ZR\Sondage-Open-clip-ar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29328"/>
            <a:ext cx="1616869" cy="20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5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706</Words>
  <Application>Microsoft Office PowerPoint</Application>
  <PresentationFormat>On-screen Show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S.M.A.R.T. Goals</vt:lpstr>
      <vt:lpstr>What is a goal?</vt:lpstr>
      <vt:lpstr>S.M.A.R.T. Goals</vt:lpstr>
      <vt:lpstr>S - Specific</vt:lpstr>
      <vt:lpstr>M - Measurable</vt:lpstr>
      <vt:lpstr>A – Attainable (Achievable)</vt:lpstr>
      <vt:lpstr>R – Relevant (Realistic)</vt:lpstr>
      <vt:lpstr>T – Time Frame</vt:lpstr>
      <vt:lpstr>Develop an Action Plan</vt:lpstr>
      <vt:lpstr>Self-Assess and Reflect</vt:lpstr>
      <vt:lpstr>Self-Assess and Reflect</vt:lpstr>
      <vt:lpstr>Example goals </vt:lpstr>
      <vt:lpstr>Example steps for your action plan</vt:lpstr>
      <vt:lpstr>Now let’s set some goals!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S.M.A.R.T. Goals</dc:title>
  <dc:creator>elizabeth duffield</dc:creator>
  <cp:lastModifiedBy>elizabeth duffield</cp:lastModifiedBy>
  <cp:revision>12</cp:revision>
  <dcterms:created xsi:type="dcterms:W3CDTF">2006-08-16T00:00:00Z</dcterms:created>
  <dcterms:modified xsi:type="dcterms:W3CDTF">2017-10-02T02:32:51Z</dcterms:modified>
</cp:coreProperties>
</file>