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9977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68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DA462F5-F685-4A7B-9262-4580CA298EFA}" type="datetimeFigureOut">
              <a:rPr lang="en-CA" smtClean="0"/>
              <a:pPr/>
              <a:t>29/06/2010</a:t>
            </a:fld>
            <a:endParaRPr lang="en-C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C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F946F1F-2518-432C-806E-ECF93A8BF823}"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DA462F5-F685-4A7B-9262-4580CA298EFA}" type="datetimeFigureOut">
              <a:rPr lang="en-CA" smtClean="0"/>
              <a:pPr/>
              <a:t>29/06/2010</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3F946F1F-2518-432C-806E-ECF93A8BF823}"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DA462F5-F685-4A7B-9262-4580CA298EFA}" type="datetimeFigureOut">
              <a:rPr lang="en-CA" smtClean="0"/>
              <a:pPr/>
              <a:t>29/06/2010</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3F946F1F-2518-432C-806E-ECF93A8BF823}"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DA462F5-F685-4A7B-9262-4580CA298EFA}" type="datetimeFigureOut">
              <a:rPr lang="en-CA" smtClean="0"/>
              <a:pPr/>
              <a:t>29/06/2010</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3F946F1F-2518-432C-806E-ECF93A8BF823}" type="slidenum">
              <a:rPr lang="en-CA" smtClean="0"/>
              <a:pPr/>
              <a:t>‹#›</a:t>
            </a:fld>
            <a:endParaRPr lang="en-C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DA462F5-F685-4A7B-9262-4580CA298EFA}" type="datetimeFigureOut">
              <a:rPr lang="en-CA" smtClean="0"/>
              <a:pPr/>
              <a:t>29/06/2010</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3F946F1F-2518-432C-806E-ECF93A8BF823}" type="slidenum">
              <a:rPr lang="en-CA" smtClean="0"/>
              <a:pPr/>
              <a:t>‹#›</a:t>
            </a:fld>
            <a:endParaRPr lang="en-C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DA462F5-F685-4A7B-9262-4580CA298EFA}" type="datetimeFigureOut">
              <a:rPr lang="en-CA" smtClean="0"/>
              <a:pPr/>
              <a:t>29/06/2010</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3F946F1F-2518-432C-806E-ECF93A8BF823}" type="slidenum">
              <a:rPr lang="en-CA" smtClean="0"/>
              <a:pPr/>
              <a:t>‹#›</a:t>
            </a:fld>
            <a:endParaRPr lang="en-C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DA462F5-F685-4A7B-9262-4580CA298EFA}" type="datetimeFigureOut">
              <a:rPr lang="en-CA" smtClean="0"/>
              <a:pPr/>
              <a:t>29/06/2010</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3F946F1F-2518-432C-806E-ECF93A8BF823}"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DA462F5-F685-4A7B-9262-4580CA298EFA}" type="datetimeFigureOut">
              <a:rPr lang="en-CA" smtClean="0"/>
              <a:pPr/>
              <a:t>29/06/2010</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3F946F1F-2518-432C-806E-ECF93A8BF823}" type="slidenum">
              <a:rPr lang="en-CA" smtClean="0"/>
              <a:pPr/>
              <a:t>‹#›</a:t>
            </a:fld>
            <a:endParaRPr lang="en-C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DA462F5-F685-4A7B-9262-4580CA298EFA}" type="datetimeFigureOut">
              <a:rPr lang="en-CA" smtClean="0"/>
              <a:pPr/>
              <a:t>29/06/2010</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3F946F1F-2518-432C-806E-ECF93A8BF823}"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DA462F5-F685-4A7B-9262-4580CA298EFA}" type="datetimeFigureOut">
              <a:rPr lang="en-CA" smtClean="0"/>
              <a:pPr/>
              <a:t>29/06/2010</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3F946F1F-2518-432C-806E-ECF93A8BF823}"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DA462F5-F685-4A7B-9262-4580CA298EFA}" type="datetimeFigureOut">
              <a:rPr lang="en-CA" smtClean="0"/>
              <a:pPr/>
              <a:t>29/06/2010</a:t>
            </a:fld>
            <a:endParaRPr lang="en-C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C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F946F1F-2518-432C-806E-ECF93A8BF823}" type="slidenum">
              <a:rPr lang="en-CA" smtClean="0"/>
              <a:pPr/>
              <a:t>‹#›</a:t>
            </a:fld>
            <a:endParaRPr lang="en-C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DA462F5-F685-4A7B-9262-4580CA298EFA}" type="datetimeFigureOut">
              <a:rPr lang="en-CA" smtClean="0"/>
              <a:pPr/>
              <a:t>29/06/2010</a:t>
            </a:fld>
            <a:endParaRPr lang="en-C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C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F946F1F-2518-432C-806E-ECF93A8BF823}"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err="1" smtClean="0"/>
              <a:t>Worksafe</a:t>
            </a:r>
            <a:endParaRPr lang="en-CA" dirty="0"/>
          </a:p>
        </p:txBody>
      </p:sp>
      <p:sp>
        <p:nvSpPr>
          <p:cNvPr id="3" name="Subtitle 2"/>
          <p:cNvSpPr>
            <a:spLocks noGrp="1"/>
          </p:cNvSpPr>
          <p:nvPr>
            <p:ph type="subTitle" idx="1"/>
          </p:nvPr>
        </p:nvSpPr>
        <p:spPr/>
        <p:txBody>
          <a:bodyPr/>
          <a:lstStyle/>
          <a:p>
            <a:r>
              <a:rPr lang="en-CA" dirty="0" smtClean="0"/>
              <a:t>Joe Who?</a:t>
            </a:r>
            <a:endParaRPr lang="en-CA" dirty="0"/>
          </a:p>
        </p:txBody>
      </p:sp>
      <p:pic>
        <p:nvPicPr>
          <p:cNvPr id="1029" name="Picture 5" descr="C:\Documents and Settings\genovese_t.SD36\Local Settings\Temporary Internet Files\Content.IE5\C1QRYJ6D\MP900401573[1].jpg"/>
          <p:cNvPicPr>
            <a:picLocks noChangeAspect="1" noChangeArrowheads="1"/>
          </p:cNvPicPr>
          <p:nvPr/>
        </p:nvPicPr>
        <p:blipFill>
          <a:blip r:embed="rId2" cstate="print"/>
          <a:srcRect/>
          <a:stretch>
            <a:fillRect/>
          </a:stretch>
        </p:blipFill>
        <p:spPr bwMode="auto">
          <a:xfrm>
            <a:off x="1115616" y="2132856"/>
            <a:ext cx="3901440" cy="2599944"/>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buNone/>
            </a:pPr>
            <a:r>
              <a:rPr lang="en-CA" dirty="0" smtClean="0"/>
              <a:t>2. It’s only jobs in the industries such as construction and forestry that have risks for young workers.  </a:t>
            </a:r>
            <a:r>
              <a:rPr lang="en-CA" dirty="0" smtClean="0">
                <a:solidFill>
                  <a:srgbClr val="FF0000"/>
                </a:solidFill>
              </a:rPr>
              <a:t>Myth</a:t>
            </a:r>
          </a:p>
          <a:p>
            <a:pPr>
              <a:buNone/>
            </a:pPr>
            <a:endParaRPr lang="en-CA" dirty="0" smtClean="0">
              <a:solidFill>
                <a:srgbClr val="FF0000"/>
              </a:solidFill>
            </a:endParaRPr>
          </a:p>
          <a:p>
            <a:pPr>
              <a:buFontTx/>
              <a:buChar char="-"/>
            </a:pPr>
            <a:r>
              <a:rPr lang="en-CA" dirty="0" smtClean="0"/>
              <a:t>When people think about the risk of workplace injury, they assume it is pretty much limited to jobs in construction, forestry, manufacturing, or agriculture.  And it’s true- these industries can be hazardous.</a:t>
            </a:r>
          </a:p>
          <a:p>
            <a:pPr>
              <a:buFontTx/>
              <a:buChar char="-"/>
            </a:pPr>
            <a:r>
              <a:rPr lang="en-CA" dirty="0" smtClean="0"/>
              <a:t>However, most BC youth work in restaurants, supermarkets, and retail stores.  Safe jobs right?  Wrong.  People are often shocked to hear that these are the sectors with the highest rate of injury to young workers.  </a:t>
            </a:r>
          </a:p>
          <a:p>
            <a:pPr>
              <a:buFontTx/>
              <a:buChar char="-"/>
            </a:pPr>
            <a:r>
              <a:rPr lang="en-CA" dirty="0" smtClean="0"/>
              <a:t>The most common causes of injury/accidents in restaurants, supermarkets, and general retail are:</a:t>
            </a:r>
          </a:p>
          <a:p>
            <a:pPr lvl="1">
              <a:buFontTx/>
              <a:buChar char="-"/>
            </a:pPr>
            <a:r>
              <a:rPr lang="en-CA" dirty="0" smtClean="0"/>
              <a:t>Back sprain and strain from pushing or pulling.</a:t>
            </a:r>
          </a:p>
          <a:p>
            <a:pPr lvl="1">
              <a:buFontTx/>
              <a:buChar char="-"/>
            </a:pPr>
            <a:r>
              <a:rPr lang="en-CA" dirty="0" smtClean="0"/>
              <a:t>Getting hit by a falling object.</a:t>
            </a:r>
          </a:p>
          <a:p>
            <a:pPr lvl="1">
              <a:buFontTx/>
              <a:buChar char="-"/>
            </a:pPr>
            <a:r>
              <a:rPr lang="en-CA" dirty="0" smtClean="0"/>
              <a:t>Contact with a hot object.</a:t>
            </a:r>
          </a:p>
          <a:p>
            <a:pPr lvl="1">
              <a:buFontTx/>
              <a:buChar char="-"/>
            </a:pPr>
            <a:r>
              <a:rPr lang="en-CA" dirty="0" smtClean="0"/>
              <a:t>Falls, trips, and slips. </a:t>
            </a:r>
          </a:p>
          <a:p>
            <a:pPr>
              <a:buNone/>
            </a:pPr>
            <a:endParaRPr lang="en-CA" dirty="0"/>
          </a:p>
        </p:txBody>
      </p:sp>
      <p:sp>
        <p:nvSpPr>
          <p:cNvPr id="3" name="Title 2"/>
          <p:cNvSpPr>
            <a:spLocks noGrp="1"/>
          </p:cNvSpPr>
          <p:nvPr>
            <p:ph type="title"/>
          </p:nvPr>
        </p:nvSpPr>
        <p:spPr/>
        <p:txBody>
          <a:bodyPr>
            <a:normAutofit/>
          </a:bodyPr>
          <a:lstStyle/>
          <a:p>
            <a:r>
              <a:rPr lang="en-CA" dirty="0" smtClean="0"/>
              <a:t>Answers to Quiz #2</a:t>
            </a:r>
            <a:endParaRPr lang="en-CA" dirty="0"/>
          </a:p>
        </p:txBody>
      </p:sp>
      <p:pic>
        <p:nvPicPr>
          <p:cNvPr id="10242" name="Picture 2" descr="C:\Documents and Settings\genovese_t.SD36\Local Settings\Temporary Internet Files\Content.IE5\FS86GHBS\MC910216407[1].png"/>
          <p:cNvPicPr>
            <a:picLocks noChangeAspect="1" noChangeArrowheads="1"/>
          </p:cNvPicPr>
          <p:nvPr/>
        </p:nvPicPr>
        <p:blipFill>
          <a:blip r:embed="rId2" cstate="print"/>
          <a:srcRect/>
          <a:stretch>
            <a:fillRect/>
          </a:stretch>
        </p:blipFill>
        <p:spPr bwMode="auto">
          <a:xfrm>
            <a:off x="5796136" y="4653137"/>
            <a:ext cx="2530896" cy="2204864"/>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CA" dirty="0" smtClean="0"/>
              <a:t>Injuries to young workers are usually minor ones. </a:t>
            </a:r>
            <a:r>
              <a:rPr lang="en-CA" dirty="0" smtClean="0">
                <a:solidFill>
                  <a:srgbClr val="FF0000"/>
                </a:solidFill>
                <a:effectLst>
                  <a:outerShdw blurRad="38100" dist="38100" dir="2700000" algn="tl">
                    <a:srgbClr val="000000">
                      <a:alpha val="43137"/>
                    </a:srgbClr>
                  </a:outerShdw>
                </a:effectLst>
              </a:rPr>
              <a:t>MYTH.</a:t>
            </a:r>
            <a:r>
              <a:rPr lang="en-CA" dirty="0" smtClean="0"/>
              <a:t> </a:t>
            </a:r>
          </a:p>
          <a:p>
            <a:pPr lvl="1"/>
            <a:r>
              <a:rPr lang="en-CA" dirty="0" smtClean="0"/>
              <a:t>Injuries to young workers do include minor strains, cuts, and bruises that heal quickly.  But young workers also suffer from severe injuries- fractures and dislocations, for example- that result in short-term disability.  Worst of all, young workers can and do suffer from very serious injuries such as amputations, broken backs, and third degree burns.  </a:t>
            </a:r>
          </a:p>
          <a:p>
            <a:pPr lvl="1"/>
            <a:r>
              <a:rPr lang="en-CA" dirty="0" smtClean="0"/>
              <a:t>These injuries can mean permanent impairment disfigurement, and disability.  </a:t>
            </a:r>
          </a:p>
          <a:p>
            <a:pPr lvl="1"/>
            <a:r>
              <a:rPr lang="en-CA" dirty="0" smtClean="0"/>
              <a:t>While the overall number of injuries to young workers in BC has declined, the number of serious injuries has not.  </a:t>
            </a:r>
          </a:p>
          <a:p>
            <a:pPr lvl="1"/>
            <a:r>
              <a:rPr lang="en-CA" dirty="0" smtClean="0"/>
              <a:t>Series injuries to young workers most commonly occur in the restaurant industry.  </a:t>
            </a:r>
            <a:endParaRPr lang="en-CA" dirty="0"/>
          </a:p>
        </p:txBody>
      </p:sp>
      <p:sp>
        <p:nvSpPr>
          <p:cNvPr id="3" name="Title 2"/>
          <p:cNvSpPr>
            <a:spLocks noGrp="1"/>
          </p:cNvSpPr>
          <p:nvPr>
            <p:ph type="title"/>
          </p:nvPr>
        </p:nvSpPr>
        <p:spPr/>
        <p:txBody>
          <a:bodyPr/>
          <a:lstStyle/>
          <a:p>
            <a:r>
              <a:rPr lang="en-CA" dirty="0" smtClean="0"/>
              <a:t>Answers to Quiz #3</a:t>
            </a:r>
            <a:endParaRPr lang="en-CA" dirty="0"/>
          </a:p>
        </p:txBody>
      </p:sp>
      <p:pic>
        <p:nvPicPr>
          <p:cNvPr id="11266" name="Picture 2" descr="C:\Documents and Settings\genovese_t.SD36\Local Settings\Temporary Internet Files\Content.IE5\YL9ZCVH9\MC900433165[1].jpg"/>
          <p:cNvPicPr>
            <a:picLocks noChangeAspect="1" noChangeArrowheads="1"/>
          </p:cNvPicPr>
          <p:nvPr/>
        </p:nvPicPr>
        <p:blipFill>
          <a:blip r:embed="rId2" cstate="print"/>
          <a:srcRect/>
          <a:stretch>
            <a:fillRect/>
          </a:stretch>
        </p:blipFill>
        <p:spPr bwMode="auto">
          <a:xfrm>
            <a:off x="5292080" y="5373216"/>
            <a:ext cx="1728192" cy="129696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to="" calcmode="lin" valueType="num">
                                      <p:cBhvr>
                                        <p:cTn id="7" dur="1" fill="hold"/>
                                        <p:tgtEl>
                                          <p:spTgt spid="2">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to="" calcmode="lin" valueType="num">
                                      <p:cBhvr>
                                        <p:cTn id="12" dur="1" fill="hold"/>
                                        <p:tgtEl>
                                          <p:spTgt spid="2">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to="" calcmode="lin" valueType="num">
                                      <p:cBhvr>
                                        <p:cTn id="17" dur="1" fill="hold"/>
                                        <p:tgtEl>
                                          <p:spTgt spid="2">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to="" calcmode="lin" valueType="num">
                                      <p:cBhvr>
                                        <p:cTn id="22" dur="1" fill="hold"/>
                                        <p:tgtEl>
                                          <p:spTgt spid="2">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to="" calcmode="lin" valueType="num">
                                      <p:cBhvr>
                                        <p:cTn id="27" dur="1" fill="hold"/>
                                        <p:tgtEl>
                                          <p:spTgt spid="2">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CA" dirty="0" smtClean="0"/>
              <a:t>Young workers don’t have any health and safety rights on the job- they can get fired for speaking up.  </a:t>
            </a:r>
            <a:r>
              <a:rPr lang="en-CA" dirty="0" smtClean="0">
                <a:solidFill>
                  <a:srgbClr val="FF0000"/>
                </a:solidFill>
              </a:rPr>
              <a:t>MYTH</a:t>
            </a:r>
            <a:endParaRPr lang="en-CA" dirty="0" smtClean="0"/>
          </a:p>
          <a:p>
            <a:pPr lvl="1"/>
            <a:r>
              <a:rPr lang="en-CA" dirty="0" smtClean="0"/>
              <a:t>All workers in BC are protected by the Workers Compensation Act.  This legislation says employers must provide a safe workplace, adequate training and supervision, and properly maintained and functioning safety equipment.  </a:t>
            </a:r>
          </a:p>
          <a:p>
            <a:pPr lvl="1"/>
            <a:r>
              <a:rPr lang="en-CA" dirty="0" smtClean="0"/>
              <a:t>Workers also have the right to refuse work if they believe that task or conditions are unsafe.  The Act also protects them from disciplinary action for reporting a safety or other work-related problem.  Concerns can be reported anonymously to the WCB.  </a:t>
            </a:r>
          </a:p>
          <a:p>
            <a:pPr lvl="1"/>
            <a:r>
              <a:rPr lang="en-CA" dirty="0" smtClean="0"/>
              <a:t>Many young workers believe minor injuries such as cuts, back strain, and burns are just part of having a job.  This is not true.  Every injury could and should be prevented.  </a:t>
            </a:r>
          </a:p>
          <a:p>
            <a:pPr lvl="1"/>
            <a:r>
              <a:rPr lang="en-CA" dirty="0" smtClean="0"/>
              <a:t>Workplace safety is a right.  It’s also a responsibility.  Young workers have responsibilities too.  They need to :</a:t>
            </a:r>
          </a:p>
          <a:p>
            <a:pPr lvl="2"/>
            <a:r>
              <a:rPr lang="en-CA" dirty="0" smtClean="0"/>
              <a:t>Follow safe work procedures to protect themselves and others.  </a:t>
            </a:r>
          </a:p>
          <a:p>
            <a:pPr lvl="2"/>
            <a:r>
              <a:rPr lang="en-CA" dirty="0" smtClean="0"/>
              <a:t>Use safety equipment and protective clothing.</a:t>
            </a:r>
          </a:p>
          <a:p>
            <a:pPr lvl="2"/>
            <a:r>
              <a:rPr lang="en-CA" dirty="0" smtClean="0"/>
              <a:t>Immediately correct or report a safety problem to their supervisor or employer (or to WCB if necessary)</a:t>
            </a:r>
          </a:p>
          <a:p>
            <a:pPr lvl="2"/>
            <a:r>
              <a:rPr lang="en-CA" dirty="0" smtClean="0"/>
              <a:t>Ask their supervisor for help and training before starting any unfamiliar task.</a:t>
            </a:r>
            <a:endParaRPr lang="en-CA" dirty="0"/>
          </a:p>
        </p:txBody>
      </p:sp>
      <p:sp>
        <p:nvSpPr>
          <p:cNvPr id="3" name="Title 2"/>
          <p:cNvSpPr>
            <a:spLocks noGrp="1"/>
          </p:cNvSpPr>
          <p:nvPr>
            <p:ph type="title"/>
          </p:nvPr>
        </p:nvSpPr>
        <p:spPr/>
        <p:txBody>
          <a:bodyPr/>
          <a:lstStyle/>
          <a:p>
            <a:r>
              <a:rPr lang="en-CA" dirty="0" smtClean="0"/>
              <a:t>Answers to Quiz #4</a:t>
            </a:r>
            <a:endParaRPr lang="en-CA" dirty="0"/>
          </a:p>
        </p:txBody>
      </p:sp>
      <p:pic>
        <p:nvPicPr>
          <p:cNvPr id="12290" name="Picture 2" descr="C:\Documents and Settings\genovese_t.SD36\Local Settings\Temporary Internet Files\Content.IE5\FS86GHBS\MP900390083[1].jpg"/>
          <p:cNvPicPr>
            <a:picLocks noChangeAspect="1" noChangeArrowheads="1"/>
          </p:cNvPicPr>
          <p:nvPr/>
        </p:nvPicPr>
        <p:blipFill>
          <a:blip r:embed="rId2" cstate="print"/>
          <a:srcRect/>
          <a:stretch>
            <a:fillRect/>
          </a:stretch>
        </p:blipFill>
        <p:spPr bwMode="auto">
          <a:xfrm>
            <a:off x="7956376" y="116632"/>
            <a:ext cx="1008112" cy="141324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to="" calcmode="lin" valueType="num">
                                      <p:cBhvr>
                                        <p:cTn id="7" dur="1" fill="hold"/>
                                        <p:tgtEl>
                                          <p:spTgt spid="2">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to="" calcmode="lin" valueType="num">
                                      <p:cBhvr>
                                        <p:cTn id="12" dur="1" fill="hold"/>
                                        <p:tgtEl>
                                          <p:spTgt spid="2">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to="" calcmode="lin" valueType="num">
                                      <p:cBhvr>
                                        <p:cTn id="17" dur="1" fill="hold"/>
                                        <p:tgtEl>
                                          <p:spTgt spid="2">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to="" calcmode="lin" valueType="num">
                                      <p:cBhvr>
                                        <p:cTn id="22" dur="1" fill="hold"/>
                                        <p:tgtEl>
                                          <p:spTgt spid="2">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to="" calcmode="lin" valueType="num">
                                      <p:cBhvr>
                                        <p:cTn id="27" dur="1" fill="hold"/>
                                        <p:tgtEl>
                                          <p:spTgt spid="2">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 to="" calcmode="lin" valueType="num">
                                      <p:cBhvr>
                                        <p:cTn id="32" dur="1" fill="hold"/>
                                        <p:tgtEl>
                                          <p:spTgt spid="2">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to="" calcmode="lin" valueType="num">
                                      <p:cBhvr>
                                        <p:cTn id="37" dur="1" fill="hold"/>
                                        <p:tgtEl>
                                          <p:spTgt spid="2">
                                            <p:txEl>
                                              <p:pRg st="6" end="6"/>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 to="" calcmode="lin" valueType="num">
                                      <p:cBhvr>
                                        <p:cTn id="42" dur="1" fill="hold"/>
                                        <p:tgtEl>
                                          <p:spTgt spid="2">
                                            <p:txEl>
                                              <p:pRg st="7" end="7"/>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 to="" calcmode="lin" valueType="num">
                                      <p:cBhvr>
                                        <p:cTn id="47" dur="1" fill="hold"/>
                                        <p:tgtEl>
                                          <p:spTgt spid="2">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dirty="0" smtClean="0"/>
              <a:t>It’s up to WCB to guarantee workplace safety for young workers.  </a:t>
            </a:r>
            <a:r>
              <a:rPr lang="en-CA" dirty="0" smtClean="0">
                <a:solidFill>
                  <a:srgbClr val="FF0000"/>
                </a:solidFill>
              </a:rPr>
              <a:t>Myth</a:t>
            </a:r>
          </a:p>
          <a:p>
            <a:pPr lvl="1"/>
            <a:r>
              <a:rPr lang="en-CA" dirty="0" smtClean="0"/>
              <a:t>Keeping young workers safe is a shared responsibility.  Employers, unions, co-workers, parents, educators, youth, the community, and the WCB all have a part to play.  </a:t>
            </a:r>
          </a:p>
          <a:p>
            <a:pPr lvl="1"/>
            <a:r>
              <a:rPr lang="en-CA" dirty="0" smtClean="0"/>
              <a:t>The WCB is working with a variety of partners on young worker initiatives such as awareness campaigns, education and outreach programs, and advisory groups.  Together, we’re helping to reduce the rate of injury to young workers.  </a:t>
            </a:r>
            <a:endParaRPr lang="en-CA" dirty="0"/>
          </a:p>
        </p:txBody>
      </p:sp>
      <p:sp>
        <p:nvSpPr>
          <p:cNvPr id="3" name="Title 2"/>
          <p:cNvSpPr>
            <a:spLocks noGrp="1"/>
          </p:cNvSpPr>
          <p:nvPr>
            <p:ph type="title"/>
          </p:nvPr>
        </p:nvSpPr>
        <p:spPr/>
        <p:txBody>
          <a:bodyPr/>
          <a:lstStyle/>
          <a:p>
            <a:r>
              <a:rPr lang="en-CA" dirty="0" smtClean="0"/>
              <a:t>Answers to Quiz #5</a:t>
            </a:r>
            <a:endParaRPr lang="en-CA" dirty="0"/>
          </a:p>
        </p:txBody>
      </p:sp>
      <p:pic>
        <p:nvPicPr>
          <p:cNvPr id="13314" name="Picture 2" descr="C:\Documents and Settings\genovese_t.SD36\Local Settings\Temporary Internet Files\Content.IE5\C1QRYJ6D\MC900384172[1].wmf"/>
          <p:cNvPicPr>
            <a:picLocks noChangeAspect="1" noChangeArrowheads="1"/>
          </p:cNvPicPr>
          <p:nvPr/>
        </p:nvPicPr>
        <p:blipFill>
          <a:blip r:embed="rId2" cstate="print"/>
          <a:srcRect/>
          <a:stretch>
            <a:fillRect/>
          </a:stretch>
        </p:blipFill>
        <p:spPr bwMode="auto">
          <a:xfrm>
            <a:off x="6372200" y="116632"/>
            <a:ext cx="1234772" cy="146601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to="" calcmode="lin" valueType="num">
                                      <p:cBhvr>
                                        <p:cTn id="7" dur="1" fill="hold"/>
                                        <p:tgtEl>
                                          <p:spTgt spid="2">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to="" calcmode="lin" valueType="num">
                                      <p:cBhvr>
                                        <p:cTn id="12" dur="1" fill="hold"/>
                                        <p:tgtEl>
                                          <p:spTgt spid="2">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to="" calcmode="lin" valueType="num">
                                      <p:cBhvr>
                                        <p:cTn id="17" dur="1" fill="hold"/>
                                        <p:tgtEl>
                                          <p:spTgt spid="2">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Start streaming the video ASAP from the </a:t>
            </a:r>
            <a:r>
              <a:rPr lang="en-CA" dirty="0" err="1" smtClean="0"/>
              <a:t>worksafeBC</a:t>
            </a:r>
            <a:r>
              <a:rPr lang="en-CA" dirty="0" smtClean="0"/>
              <a:t> website.</a:t>
            </a:r>
          </a:p>
          <a:p>
            <a:r>
              <a:rPr lang="en-CA" dirty="0" smtClean="0"/>
              <a:t>Computer</a:t>
            </a:r>
          </a:p>
          <a:p>
            <a:r>
              <a:rPr lang="en-CA" dirty="0" smtClean="0"/>
              <a:t>Projector </a:t>
            </a:r>
          </a:p>
          <a:p>
            <a:r>
              <a:rPr lang="en-CA" dirty="0" smtClean="0"/>
              <a:t>Speakers</a:t>
            </a:r>
          </a:p>
          <a:p>
            <a:endParaRPr lang="en-CA" dirty="0" smtClean="0"/>
          </a:p>
          <a:p>
            <a:endParaRPr lang="en-CA" dirty="0"/>
          </a:p>
        </p:txBody>
      </p:sp>
      <p:sp>
        <p:nvSpPr>
          <p:cNvPr id="3" name="Title 2"/>
          <p:cNvSpPr>
            <a:spLocks noGrp="1"/>
          </p:cNvSpPr>
          <p:nvPr>
            <p:ph type="title"/>
          </p:nvPr>
        </p:nvSpPr>
        <p:spPr/>
        <p:txBody>
          <a:bodyPr/>
          <a:lstStyle/>
          <a:p>
            <a:r>
              <a:rPr lang="en-CA" dirty="0" smtClean="0"/>
              <a:t>Materials Needed</a:t>
            </a:r>
            <a:endParaRPr lang="en-CA" dirty="0"/>
          </a:p>
        </p:txBody>
      </p:sp>
      <p:pic>
        <p:nvPicPr>
          <p:cNvPr id="2050" name="Picture 2" descr="C:\Documents and Settings\genovese_t.SD36\Local Settings\Temporary Internet Files\Content.IE5\YL9ZCVH9\MC900368666[1].wmf"/>
          <p:cNvPicPr>
            <a:picLocks noChangeAspect="1" noChangeArrowheads="1"/>
          </p:cNvPicPr>
          <p:nvPr/>
        </p:nvPicPr>
        <p:blipFill>
          <a:blip r:embed="rId2" cstate="print"/>
          <a:srcRect/>
          <a:stretch>
            <a:fillRect/>
          </a:stretch>
        </p:blipFill>
        <p:spPr bwMode="auto">
          <a:xfrm>
            <a:off x="4355976" y="2708920"/>
            <a:ext cx="3570250" cy="335377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7787208" cy="4467952"/>
          </a:xfrm>
        </p:spPr>
        <p:txBody>
          <a:bodyPr>
            <a:normAutofit fontScale="77500" lnSpcReduction="20000"/>
          </a:bodyPr>
          <a:lstStyle/>
          <a:p>
            <a:r>
              <a:rPr lang="en-CA" dirty="0" smtClean="0"/>
              <a:t>How many young worker’s are there in BC?</a:t>
            </a:r>
          </a:p>
          <a:p>
            <a:pPr lvl="1"/>
            <a:r>
              <a:rPr lang="en-CA" dirty="0" smtClean="0"/>
              <a:t>BC has more than 250,000 young workers ranging in age from 15-24.  Many are high school, college, or university students who hold part time jobs during the summer.  Others work full-time usually in entry level jobs, and are just beginning their climb up the ladder.  They work in many areas- from fast food and retail to construction and tree planting.  </a:t>
            </a:r>
          </a:p>
          <a:p>
            <a:r>
              <a:rPr lang="en-CA" dirty="0" smtClean="0"/>
              <a:t>What do these young workers have in common?</a:t>
            </a:r>
          </a:p>
          <a:p>
            <a:pPr lvl="1"/>
            <a:r>
              <a:rPr lang="en-CA" dirty="0" smtClean="0"/>
              <a:t>They are at high risk of being injured on the job.  Their injuries range from minor to serious, result in short term or long term disabilities, and sometimes in death.</a:t>
            </a:r>
          </a:p>
          <a:p>
            <a:r>
              <a:rPr lang="en-CA" dirty="0" smtClean="0"/>
              <a:t>When are young workers at the greatest risk? </a:t>
            </a:r>
          </a:p>
          <a:p>
            <a:pPr lvl="1"/>
            <a:r>
              <a:rPr lang="en-CA" dirty="0" smtClean="0"/>
              <a:t>They are at the greatest risk of getting injured during their first six months on the job. </a:t>
            </a:r>
          </a:p>
          <a:p>
            <a:r>
              <a:rPr lang="en-CA" dirty="0" smtClean="0"/>
              <a:t>Who is more likely to be injured males or females?</a:t>
            </a:r>
          </a:p>
          <a:p>
            <a:pPr lvl="1"/>
            <a:r>
              <a:rPr lang="en-CA" dirty="0" smtClean="0"/>
              <a:t>Young men are more likely to be injured on the job than any other group of workers.</a:t>
            </a:r>
          </a:p>
          <a:p>
            <a:pPr lvl="1"/>
            <a:endParaRPr lang="en-CA" dirty="0"/>
          </a:p>
        </p:txBody>
      </p:sp>
      <p:sp>
        <p:nvSpPr>
          <p:cNvPr id="3" name="Title 2"/>
          <p:cNvSpPr>
            <a:spLocks noGrp="1"/>
          </p:cNvSpPr>
          <p:nvPr>
            <p:ph type="title"/>
          </p:nvPr>
        </p:nvSpPr>
        <p:spPr/>
        <p:txBody>
          <a:bodyPr>
            <a:normAutofit fontScale="90000"/>
          </a:bodyPr>
          <a:lstStyle/>
          <a:p>
            <a:r>
              <a:rPr lang="en-CA" dirty="0" smtClean="0"/>
              <a:t>Class Discussion: Background Info </a:t>
            </a:r>
            <a:endParaRPr lang="en-CA" dirty="0"/>
          </a:p>
        </p:txBody>
      </p:sp>
      <p:pic>
        <p:nvPicPr>
          <p:cNvPr id="3075" name="Picture 3" descr="C:\Documents and Settings\genovese_t.SD36\Local Settings\Temporary Internet Files\Content.IE5\FS86GHBS\MP900442232[1].jpg"/>
          <p:cNvPicPr>
            <a:picLocks noChangeAspect="1" noChangeArrowheads="1"/>
          </p:cNvPicPr>
          <p:nvPr/>
        </p:nvPicPr>
        <p:blipFill>
          <a:blip r:embed="rId2" cstate="print"/>
          <a:srcRect/>
          <a:stretch>
            <a:fillRect/>
          </a:stretch>
        </p:blipFill>
        <p:spPr bwMode="auto">
          <a:xfrm>
            <a:off x="5148064" y="5661248"/>
            <a:ext cx="3744416" cy="106202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to="" calcmode="lin" valueType="num">
                                      <p:cBhvr>
                                        <p:cTn id="7" dur="1" fill="hold"/>
                                        <p:tgtEl>
                                          <p:spTgt spid="2">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to="" calcmode="lin" valueType="num">
                                      <p:cBhvr>
                                        <p:cTn id="12" dur="1" fill="hold"/>
                                        <p:tgtEl>
                                          <p:spTgt spid="2">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to="" calcmode="lin" valueType="num">
                                      <p:cBhvr>
                                        <p:cTn id="17" dur="1" fill="hold"/>
                                        <p:tgtEl>
                                          <p:spTgt spid="2">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to="" calcmode="lin" valueType="num">
                                      <p:cBhvr>
                                        <p:cTn id="22" dur="1" fill="hold"/>
                                        <p:tgtEl>
                                          <p:spTgt spid="2">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to="" calcmode="lin" valueType="num">
                                      <p:cBhvr>
                                        <p:cTn id="27" dur="1" fill="hold"/>
                                        <p:tgtEl>
                                          <p:spTgt spid="2">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 to="" calcmode="lin" valueType="num">
                                      <p:cBhvr>
                                        <p:cTn id="32" dur="1" fill="hold"/>
                                        <p:tgtEl>
                                          <p:spTgt spid="2">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to="" calcmode="lin" valueType="num">
                                      <p:cBhvr>
                                        <p:cTn id="37" dur="1" fill="hold"/>
                                        <p:tgtEl>
                                          <p:spTgt spid="2">
                                            <p:txEl>
                                              <p:pRg st="6" end="6"/>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 to="" calcmode="lin" valueType="num">
                                      <p:cBhvr>
                                        <p:cTn id="42" dur="1" fill="hold"/>
                                        <p:tgtEl>
                                          <p:spTgt spid="2">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CA" dirty="0" smtClean="0"/>
              <a:t>This video shows a performance of the play developed in 2002 by students for students from McNair Secondary School in Richmond. </a:t>
            </a:r>
          </a:p>
          <a:p>
            <a:pPr>
              <a:buNone/>
            </a:pPr>
            <a:r>
              <a:rPr lang="en-CA" dirty="0" smtClean="0"/>
              <a:t> </a:t>
            </a:r>
          </a:p>
          <a:p>
            <a:r>
              <a:rPr lang="en-CA" dirty="0" smtClean="0"/>
              <a:t>Young workers advised WCB that youth tend to ‘tune out’ safety messages because they think ‘that could never happen to me.’ </a:t>
            </a:r>
          </a:p>
          <a:p>
            <a:pPr>
              <a:buNone/>
            </a:pPr>
            <a:endParaRPr lang="en-CA" dirty="0" smtClean="0"/>
          </a:p>
          <a:p>
            <a:r>
              <a:rPr lang="en-CA" dirty="0" smtClean="0"/>
              <a:t>Young workers noted that hearing these messages from people their own age would have the strongest impact.</a:t>
            </a:r>
          </a:p>
          <a:p>
            <a:endParaRPr lang="en-CA" dirty="0"/>
          </a:p>
        </p:txBody>
      </p:sp>
      <p:sp>
        <p:nvSpPr>
          <p:cNvPr id="3" name="Title 2"/>
          <p:cNvSpPr>
            <a:spLocks noGrp="1"/>
          </p:cNvSpPr>
          <p:nvPr>
            <p:ph type="title"/>
          </p:nvPr>
        </p:nvSpPr>
        <p:spPr/>
        <p:txBody>
          <a:bodyPr/>
          <a:lstStyle/>
          <a:p>
            <a:r>
              <a:rPr lang="en-CA" dirty="0" smtClean="0"/>
              <a:t>Introduce the Video</a:t>
            </a:r>
            <a:endParaRPr lang="en-CA" dirty="0"/>
          </a:p>
        </p:txBody>
      </p:sp>
      <p:pic>
        <p:nvPicPr>
          <p:cNvPr id="4098" name="Picture 2" descr="C:\Documents and Settings\genovese_t.SD36\Local Settings\Temporary Internet Files\Content.IE5\C1QRYJ6D\MC900303591[1].wmf"/>
          <p:cNvPicPr>
            <a:picLocks noChangeAspect="1" noChangeArrowheads="1"/>
          </p:cNvPicPr>
          <p:nvPr/>
        </p:nvPicPr>
        <p:blipFill>
          <a:blip r:embed="rId2" cstate="print"/>
          <a:srcRect/>
          <a:stretch>
            <a:fillRect/>
          </a:stretch>
        </p:blipFill>
        <p:spPr bwMode="auto">
          <a:xfrm>
            <a:off x="6516216" y="188640"/>
            <a:ext cx="1224136" cy="126280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to="" calcmode="lin" valueType="num">
                                      <p:cBhvr>
                                        <p:cTn id="7" dur="1" fill="hold"/>
                                        <p:tgtEl>
                                          <p:spTgt spid="2">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 to="" calcmode="lin" valueType="num">
                                      <p:cBhvr>
                                        <p:cTn id="12" dur="1" fill="hold"/>
                                        <p:tgtEl>
                                          <p:spTgt spid="2">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 to="" calcmode="lin" valueType="num">
                                      <p:cBhvr>
                                        <p:cTn id="17" dur="1" fill="hold"/>
                                        <p:tgtEl>
                                          <p:spTgt spid="2">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CA" dirty="0" smtClean="0"/>
              <a:t>Joe Who? Is made up of various scenes that show how children dream of grown-up work life, and how young workers enter the real work-world.  </a:t>
            </a:r>
          </a:p>
          <a:p>
            <a:endParaRPr lang="en-CA" dirty="0" smtClean="0"/>
          </a:p>
          <a:p>
            <a:r>
              <a:rPr lang="en-CA" dirty="0" smtClean="0"/>
              <a:t>Many of the lines in the play are direct quotations from employers, workers and their families.  </a:t>
            </a:r>
          </a:p>
          <a:p>
            <a:endParaRPr lang="en-CA" dirty="0" smtClean="0"/>
          </a:p>
          <a:p>
            <a:r>
              <a:rPr lang="en-CA" dirty="0" smtClean="0"/>
              <a:t>The play focuses on asking questions and making open ended statements about what it is like to be a young worker, not to answer questions about the rights and responsibilities of workers and employees.  </a:t>
            </a:r>
            <a:endParaRPr lang="en-CA" dirty="0"/>
          </a:p>
        </p:txBody>
      </p:sp>
      <p:sp>
        <p:nvSpPr>
          <p:cNvPr id="3" name="Title 2"/>
          <p:cNvSpPr>
            <a:spLocks noGrp="1"/>
          </p:cNvSpPr>
          <p:nvPr>
            <p:ph type="title"/>
          </p:nvPr>
        </p:nvSpPr>
        <p:spPr/>
        <p:txBody>
          <a:bodyPr/>
          <a:lstStyle/>
          <a:p>
            <a:r>
              <a:rPr lang="en-CA" dirty="0" smtClean="0"/>
              <a:t>Introduce the Story of the Play</a:t>
            </a:r>
            <a:endParaRPr lang="en-CA" dirty="0"/>
          </a:p>
        </p:txBody>
      </p:sp>
      <p:pic>
        <p:nvPicPr>
          <p:cNvPr id="5126" name="Picture 6" descr="C:\Documents and Settings\genovese_t.SD36\Local Settings\Temporary Internet Files\Content.IE5\YZCRWFAH\MM900040985[1].gif"/>
          <p:cNvPicPr>
            <a:picLocks noChangeAspect="1" noChangeArrowheads="1" noCrop="1"/>
          </p:cNvPicPr>
          <p:nvPr/>
        </p:nvPicPr>
        <p:blipFill>
          <a:blip r:embed="rId2" cstate="print"/>
          <a:srcRect/>
          <a:stretch>
            <a:fillRect/>
          </a:stretch>
        </p:blipFill>
        <p:spPr bwMode="auto">
          <a:xfrm>
            <a:off x="6516216" y="5679579"/>
            <a:ext cx="1285550" cy="117842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to="" calcmode="lin" valueType="num">
                                      <p:cBhvr>
                                        <p:cTn id="7" dur="1" fill="hold"/>
                                        <p:tgtEl>
                                          <p:spTgt spid="2">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 to="" calcmode="lin" valueType="num">
                                      <p:cBhvr>
                                        <p:cTn id="12" dur="1" fill="hold"/>
                                        <p:tgtEl>
                                          <p:spTgt spid="2">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 to="" calcmode="lin" valueType="num">
                                      <p:cBhvr>
                                        <p:cTn id="17" dur="1" fill="hold"/>
                                        <p:tgtEl>
                                          <p:spTgt spid="2">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The video is about 20 minutes long and features scenes that some viewers may find disturbing.  </a:t>
            </a:r>
          </a:p>
          <a:p>
            <a:endParaRPr lang="en-CA" dirty="0" smtClean="0"/>
          </a:p>
          <a:p>
            <a:r>
              <a:rPr lang="en-CA" dirty="0" smtClean="0"/>
              <a:t>The play was written by youth for youth, and therefore the language used, the content, and the tone of the play are all directed at a youth audience.  </a:t>
            </a:r>
          </a:p>
          <a:p>
            <a:endParaRPr lang="en-CA" dirty="0" smtClean="0"/>
          </a:p>
          <a:p>
            <a:r>
              <a:rPr lang="en-CA" dirty="0" smtClean="0"/>
              <a:t>Watch the video now.  </a:t>
            </a:r>
            <a:endParaRPr lang="en-CA" dirty="0"/>
          </a:p>
        </p:txBody>
      </p:sp>
      <p:sp>
        <p:nvSpPr>
          <p:cNvPr id="3" name="Title 2"/>
          <p:cNvSpPr>
            <a:spLocks noGrp="1"/>
          </p:cNvSpPr>
          <p:nvPr>
            <p:ph type="title"/>
          </p:nvPr>
        </p:nvSpPr>
        <p:spPr/>
        <p:txBody>
          <a:bodyPr/>
          <a:lstStyle/>
          <a:p>
            <a:r>
              <a:rPr lang="en-CA" dirty="0" smtClean="0"/>
              <a:t>Prepare the Viewers</a:t>
            </a:r>
            <a:endParaRPr lang="en-CA" dirty="0"/>
          </a:p>
        </p:txBody>
      </p:sp>
      <p:pic>
        <p:nvPicPr>
          <p:cNvPr id="6150" name="Picture 6" descr="C:\Documents and Settings\genovese_t.SD36\Local Settings\Temporary Internet Files\Content.IE5\FS86GHBS\MC900197770[1].wmf"/>
          <p:cNvPicPr>
            <a:picLocks noChangeAspect="1" noChangeArrowheads="1"/>
          </p:cNvPicPr>
          <p:nvPr/>
        </p:nvPicPr>
        <p:blipFill>
          <a:blip r:embed="rId2" cstate="print"/>
          <a:srcRect/>
          <a:stretch>
            <a:fillRect/>
          </a:stretch>
        </p:blipFill>
        <p:spPr bwMode="auto">
          <a:xfrm>
            <a:off x="5076056" y="4869160"/>
            <a:ext cx="2436891" cy="154965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to="" calcmode="lin" valueType="num">
                                      <p:cBhvr>
                                        <p:cTn id="7" dur="1" fill="hold"/>
                                        <p:tgtEl>
                                          <p:spTgt spid="2">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 to="" calcmode="lin" valueType="num">
                                      <p:cBhvr>
                                        <p:cTn id="12" dur="1" fill="hold"/>
                                        <p:tgtEl>
                                          <p:spTgt spid="2">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 to="" calcmode="lin" valueType="num">
                                      <p:cBhvr>
                                        <p:cTn id="17" dur="1" fill="hold"/>
                                        <p:tgtEl>
                                          <p:spTgt spid="2">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CA" dirty="0" smtClean="0"/>
              <a:t>Class Discussion:</a:t>
            </a:r>
          </a:p>
          <a:p>
            <a:pPr lvl="1"/>
            <a:r>
              <a:rPr lang="en-CA" dirty="0" smtClean="0"/>
              <a:t>What happened to Joe in the play?</a:t>
            </a:r>
          </a:p>
          <a:p>
            <a:pPr lvl="1"/>
            <a:r>
              <a:rPr lang="en-CA" dirty="0" smtClean="0"/>
              <a:t>What safety messages/issues were conveyed in the play?</a:t>
            </a:r>
          </a:p>
          <a:p>
            <a:pPr lvl="1"/>
            <a:r>
              <a:rPr lang="en-CA" dirty="0" smtClean="0"/>
              <a:t>What role does the employer and supervisor play in keeping workers safe at work?</a:t>
            </a:r>
          </a:p>
          <a:p>
            <a:pPr lvl="1"/>
            <a:r>
              <a:rPr lang="en-CA" dirty="0" smtClean="0"/>
              <a:t>What role does the worker play in keeping himself/herself safe at work?</a:t>
            </a:r>
          </a:p>
          <a:p>
            <a:pPr lvl="1"/>
            <a:r>
              <a:rPr lang="en-CA" dirty="0" smtClean="0"/>
              <a:t>What can parents do to help keep (you) their kids safe at work?</a:t>
            </a:r>
          </a:p>
          <a:p>
            <a:pPr lvl="1"/>
            <a:r>
              <a:rPr lang="en-CA" dirty="0" smtClean="0"/>
              <a:t>What are some potential hazards at my place or work (hint: our classroom).</a:t>
            </a:r>
          </a:p>
          <a:p>
            <a:pPr lvl="1">
              <a:buNone/>
            </a:pPr>
            <a:endParaRPr lang="en-CA" dirty="0" smtClean="0"/>
          </a:p>
          <a:p>
            <a:pPr>
              <a:buNone/>
            </a:pPr>
            <a:endParaRPr lang="en-CA" dirty="0"/>
          </a:p>
        </p:txBody>
      </p:sp>
      <p:sp>
        <p:nvSpPr>
          <p:cNvPr id="3" name="Title 2"/>
          <p:cNvSpPr>
            <a:spLocks noGrp="1"/>
          </p:cNvSpPr>
          <p:nvPr>
            <p:ph type="title"/>
          </p:nvPr>
        </p:nvSpPr>
        <p:spPr/>
        <p:txBody>
          <a:bodyPr/>
          <a:lstStyle/>
          <a:p>
            <a:r>
              <a:rPr lang="en-CA" dirty="0" smtClean="0"/>
              <a:t>After Viewing the Video</a:t>
            </a:r>
            <a:endParaRPr lang="en-CA" dirty="0"/>
          </a:p>
        </p:txBody>
      </p:sp>
      <p:pic>
        <p:nvPicPr>
          <p:cNvPr id="7170" name="Picture 2" descr="C:\Documents and Settings\genovese_t.SD36\Local Settings\Temporary Internet Files\Content.IE5\C1QRYJ6D\MM900336865[1].gif"/>
          <p:cNvPicPr>
            <a:picLocks noChangeAspect="1" noChangeArrowheads="1" noCrop="1"/>
          </p:cNvPicPr>
          <p:nvPr/>
        </p:nvPicPr>
        <p:blipFill>
          <a:blip r:embed="rId2" cstate="print"/>
          <a:srcRect/>
          <a:stretch>
            <a:fillRect/>
          </a:stretch>
        </p:blipFill>
        <p:spPr bwMode="auto">
          <a:xfrm>
            <a:off x="5580112" y="5343922"/>
            <a:ext cx="2390649" cy="151407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to="" calcmode="lin" valueType="num">
                                      <p:cBhvr>
                                        <p:cTn id="7" dur="1" fill="hold"/>
                                        <p:tgtEl>
                                          <p:spTgt spid="2">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to="" calcmode="lin" valueType="num">
                                      <p:cBhvr>
                                        <p:cTn id="12" dur="1" fill="hold"/>
                                        <p:tgtEl>
                                          <p:spTgt spid="2">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to="" calcmode="lin" valueType="num">
                                      <p:cBhvr>
                                        <p:cTn id="17" dur="1" fill="hold"/>
                                        <p:tgtEl>
                                          <p:spTgt spid="2">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to="" calcmode="lin" valueType="num">
                                      <p:cBhvr>
                                        <p:cTn id="22" dur="1" fill="hold"/>
                                        <p:tgtEl>
                                          <p:spTgt spid="2">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to="" calcmode="lin" valueType="num">
                                      <p:cBhvr>
                                        <p:cTn id="27" dur="1" fill="hold"/>
                                        <p:tgtEl>
                                          <p:spTgt spid="2">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 to="" calcmode="lin" valueType="num">
                                      <p:cBhvr>
                                        <p:cTn id="32" dur="1" fill="hold"/>
                                        <p:tgtEl>
                                          <p:spTgt spid="2">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to="" calcmode="lin" valueType="num">
                                      <p:cBhvr>
                                        <p:cTn id="37" dur="1" fill="hold"/>
                                        <p:tgtEl>
                                          <p:spTgt spid="2">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24744"/>
            <a:ext cx="8291264" cy="4882547"/>
          </a:xfrm>
        </p:spPr>
        <p:txBody>
          <a:bodyPr>
            <a:normAutofit fontScale="70000" lnSpcReduction="20000"/>
          </a:bodyPr>
          <a:lstStyle/>
          <a:p>
            <a:r>
              <a:rPr lang="en-CA" dirty="0" smtClean="0"/>
              <a:t>Take out a piece of paper.  Write  your name on it. DO NOT TALK.  </a:t>
            </a:r>
          </a:p>
          <a:p>
            <a:pPr>
              <a:buNone/>
            </a:pPr>
            <a:endParaRPr lang="en-CA" dirty="0" smtClean="0"/>
          </a:p>
          <a:p>
            <a:r>
              <a:rPr lang="en-CA" dirty="0" smtClean="0"/>
              <a:t>Decide if the statement is true (write: fact) or false (write: myth).</a:t>
            </a:r>
          </a:p>
          <a:p>
            <a:endParaRPr lang="en-CA" dirty="0" smtClean="0"/>
          </a:p>
          <a:p>
            <a:pPr marL="624078" indent="-514350">
              <a:buAutoNum type="arabicPeriod"/>
            </a:pPr>
            <a:r>
              <a:rPr lang="en-CA" dirty="0" smtClean="0"/>
              <a:t>Young workers are at no more risk than other workers (fact or myth?)</a:t>
            </a:r>
          </a:p>
          <a:p>
            <a:pPr marL="624078" indent="-514350">
              <a:buNone/>
            </a:pPr>
            <a:endParaRPr lang="en-CA" dirty="0" smtClean="0"/>
          </a:p>
          <a:p>
            <a:pPr marL="624078" indent="-514350">
              <a:buAutoNum type="arabicPeriod" startAt="2"/>
            </a:pPr>
            <a:r>
              <a:rPr lang="en-CA" dirty="0" smtClean="0"/>
              <a:t>It’s only jobs in industries such as construction and forestry that have risks for young workers. (fact or myth?)</a:t>
            </a:r>
          </a:p>
          <a:p>
            <a:pPr marL="624078" indent="-514350">
              <a:buAutoNum type="arabicPeriod" startAt="2"/>
            </a:pPr>
            <a:endParaRPr lang="en-CA" dirty="0" smtClean="0"/>
          </a:p>
          <a:p>
            <a:pPr marL="624078" indent="-514350">
              <a:buAutoNum type="arabicPeriod" startAt="2"/>
            </a:pPr>
            <a:r>
              <a:rPr lang="en-CA" dirty="0" smtClean="0"/>
              <a:t>Injuries to young workers are usually minor ones. (fact or myth?)</a:t>
            </a:r>
          </a:p>
          <a:p>
            <a:pPr marL="624078" indent="-514350">
              <a:buAutoNum type="arabicPeriod" startAt="2"/>
            </a:pPr>
            <a:endParaRPr lang="en-CA" dirty="0" smtClean="0"/>
          </a:p>
          <a:p>
            <a:pPr marL="624078" indent="-514350">
              <a:buAutoNum type="arabicPeriod" startAt="2"/>
            </a:pPr>
            <a:r>
              <a:rPr lang="en-CA" dirty="0" smtClean="0"/>
              <a:t>Young workers don’t have any health and safety rights on the job- they can get fired for speaking up. (fact or myth?)</a:t>
            </a:r>
          </a:p>
          <a:p>
            <a:pPr marL="624078" indent="-514350">
              <a:buAutoNum type="arabicPeriod" startAt="2"/>
            </a:pPr>
            <a:endParaRPr lang="en-CA" dirty="0" smtClean="0"/>
          </a:p>
          <a:p>
            <a:pPr marL="624078" indent="-514350">
              <a:buAutoNum type="arabicPeriod" startAt="2"/>
            </a:pPr>
            <a:r>
              <a:rPr lang="en-CA" dirty="0" smtClean="0"/>
              <a:t>It’s up to WCB (Worker’s Compensation Board) to guarantee workplace safety for young workers (fact or myth?)</a:t>
            </a:r>
            <a:endParaRPr lang="en-CA" dirty="0"/>
          </a:p>
        </p:txBody>
      </p:sp>
      <p:sp>
        <p:nvSpPr>
          <p:cNvPr id="3" name="Title 2"/>
          <p:cNvSpPr>
            <a:spLocks noGrp="1"/>
          </p:cNvSpPr>
          <p:nvPr>
            <p:ph type="title"/>
          </p:nvPr>
        </p:nvSpPr>
        <p:spPr/>
        <p:txBody>
          <a:bodyPr/>
          <a:lstStyle/>
          <a:p>
            <a:r>
              <a:rPr lang="en-CA" dirty="0" smtClean="0"/>
              <a:t>Myths and Facts Quiz</a:t>
            </a:r>
            <a:endParaRPr lang="en-CA" dirty="0"/>
          </a:p>
        </p:txBody>
      </p:sp>
      <p:pic>
        <p:nvPicPr>
          <p:cNvPr id="8195" name="Picture 3" descr="C:\Documents and Settings\genovese_t.SD36\Local Settings\Temporary Internet Files\Content.IE5\FS86GHBS\MC900048774[1].wmf"/>
          <p:cNvPicPr>
            <a:picLocks noChangeAspect="1" noChangeArrowheads="1"/>
          </p:cNvPicPr>
          <p:nvPr/>
        </p:nvPicPr>
        <p:blipFill>
          <a:blip r:embed="rId2" cstate="print"/>
          <a:srcRect/>
          <a:stretch>
            <a:fillRect/>
          </a:stretch>
        </p:blipFill>
        <p:spPr bwMode="auto">
          <a:xfrm>
            <a:off x="6156176" y="0"/>
            <a:ext cx="936104" cy="950466"/>
          </a:xfrm>
          <a:prstGeom prst="rect">
            <a:avLst/>
          </a:prstGeom>
          <a:noFill/>
        </p:spPr>
      </p:pic>
      <p:pic>
        <p:nvPicPr>
          <p:cNvPr id="8199" name="Picture 7" descr="C:\Documents and Settings\genovese_t.SD36\Local Settings\Temporary Internet Files\Content.IE5\FS86GHBS\MM900303364[1].gif"/>
          <p:cNvPicPr>
            <a:picLocks noChangeAspect="1" noChangeArrowheads="1" noCrop="1"/>
          </p:cNvPicPr>
          <p:nvPr/>
        </p:nvPicPr>
        <p:blipFill>
          <a:blip r:embed="rId3" cstate="print"/>
          <a:srcRect/>
          <a:stretch>
            <a:fillRect/>
          </a:stretch>
        </p:blipFill>
        <p:spPr bwMode="auto">
          <a:xfrm>
            <a:off x="7884368" y="5653941"/>
            <a:ext cx="1259632" cy="120405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to="" calcmode="lin" valueType="num">
                                      <p:cBhvr>
                                        <p:cTn id="7" dur="1" fill="hold"/>
                                        <p:tgtEl>
                                          <p:spTgt spid="2">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 to="" calcmode="lin" valueType="num">
                                      <p:cBhvr>
                                        <p:cTn id="12" dur="1" fill="hold"/>
                                        <p:tgtEl>
                                          <p:spTgt spid="2">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 to="" calcmode="lin" valueType="num">
                                      <p:cBhvr>
                                        <p:cTn id="17" dur="1" fill="hold"/>
                                        <p:tgtEl>
                                          <p:spTgt spid="2">
                                            <p:txEl>
                                              <p:pRg st="4" end="4"/>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 to="" calcmode="lin" valueType="num">
                                      <p:cBhvr>
                                        <p:cTn id="22" dur="1" fill="hold"/>
                                        <p:tgtEl>
                                          <p:spTgt spid="2">
                                            <p:txEl>
                                              <p:pRg st="6" end="6"/>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to="" calcmode="lin" valueType="num">
                                      <p:cBhvr>
                                        <p:cTn id="27" dur="1" fill="hold"/>
                                        <p:tgtEl>
                                          <p:spTgt spid="2">
                                            <p:txEl>
                                              <p:pRg st="8" end="8"/>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2">
                                            <p:txEl>
                                              <p:pRg st="10" end="10"/>
                                            </p:txEl>
                                          </p:spTgt>
                                        </p:tgtEl>
                                        <p:attrNameLst>
                                          <p:attrName>style.visibility</p:attrName>
                                        </p:attrNameLst>
                                      </p:cBhvr>
                                      <p:to>
                                        <p:strVal val="visible"/>
                                      </p:to>
                                    </p:set>
                                    <p:anim to="" calcmode="lin" valueType="num">
                                      <p:cBhvr>
                                        <p:cTn id="32" dur="1" fill="hold"/>
                                        <p:tgtEl>
                                          <p:spTgt spid="2">
                                            <p:txEl>
                                              <p:pRg st="10" end="10"/>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2">
                                            <p:txEl>
                                              <p:pRg st="12" end="12"/>
                                            </p:txEl>
                                          </p:spTgt>
                                        </p:tgtEl>
                                        <p:attrNameLst>
                                          <p:attrName>style.visibility</p:attrName>
                                        </p:attrNameLst>
                                      </p:cBhvr>
                                      <p:to>
                                        <p:strVal val="visible"/>
                                      </p:to>
                                    </p:set>
                                    <p:anim to="" calcmode="lin" valueType="num">
                                      <p:cBhvr>
                                        <p:cTn id="37" dur="1" fill="hold"/>
                                        <p:tgtEl>
                                          <p:spTgt spid="2">
                                            <p:txEl>
                                              <p:pRg st="12" end="1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marL="624078" indent="-514350">
              <a:buNone/>
            </a:pPr>
            <a:r>
              <a:rPr lang="en-CA" dirty="0" smtClean="0"/>
              <a:t>Young workers are at no more risk than other workers.  </a:t>
            </a:r>
            <a:r>
              <a:rPr lang="en-CA" dirty="0" smtClean="0">
                <a:solidFill>
                  <a:srgbClr val="FF0000"/>
                </a:solidFill>
              </a:rPr>
              <a:t>MYTH.</a:t>
            </a:r>
          </a:p>
          <a:p>
            <a:pPr marL="624078" indent="-514350">
              <a:buNone/>
            </a:pPr>
            <a:r>
              <a:rPr lang="en-CA" dirty="0" smtClean="0"/>
              <a:t>Young people between 15 and 24 years are particularly vulnerable to work-related injuries.  They’re eager to please and have much to offer, but they typically lack experience to judge what’s safe and what’s not.  Some are convinced nothing bad could ever happen to them.  Others lack confidence so they don’t question what happens at their workplace.</a:t>
            </a:r>
          </a:p>
          <a:p>
            <a:pPr marL="624078" indent="-514350">
              <a:buNone/>
            </a:pPr>
            <a:r>
              <a:rPr lang="en-CA" dirty="0" smtClean="0"/>
              <a:t>Young workers are at the greatest risk of getting injured during their first six months on the job.  Young men are more likely to get hurt than any other group of workers.  </a:t>
            </a:r>
          </a:p>
          <a:p>
            <a:pPr marL="624078" indent="-514350">
              <a:buNone/>
            </a:pPr>
            <a:r>
              <a:rPr lang="en-CA" dirty="0" smtClean="0"/>
              <a:t>Young people are also at risk for other reasons.  Often young workers are:</a:t>
            </a:r>
          </a:p>
          <a:p>
            <a:pPr marL="624078" indent="-514350">
              <a:buNone/>
            </a:pPr>
            <a:r>
              <a:rPr lang="en-CA" dirty="0" smtClean="0"/>
              <a:t>		Receive little or no safety training or supervision.</a:t>
            </a:r>
          </a:p>
          <a:p>
            <a:pPr marL="624078" indent="-514350">
              <a:buNone/>
            </a:pPr>
            <a:r>
              <a:rPr lang="en-CA" dirty="0" smtClean="0"/>
              <a:t>		Are reluctant to ask questions for fear of appearing stupid.</a:t>
            </a:r>
          </a:p>
          <a:p>
            <a:pPr marL="624078" indent="-514350">
              <a:buNone/>
            </a:pPr>
            <a:r>
              <a:rPr lang="en-CA" dirty="0" smtClean="0"/>
              <a:t>		Are assigned physically demanding or dangerous tasks.</a:t>
            </a:r>
          </a:p>
          <a:p>
            <a:pPr marL="624078" indent="-514350">
              <a:buNone/>
            </a:pPr>
            <a:r>
              <a:rPr lang="en-CA" dirty="0" smtClean="0"/>
              <a:t>		Have to use equipment or machinery designed for adults.</a:t>
            </a:r>
          </a:p>
          <a:p>
            <a:pPr marL="624078" indent="-514350">
              <a:buNone/>
            </a:pPr>
            <a:r>
              <a:rPr lang="en-CA" dirty="0" smtClean="0"/>
              <a:t>		Are unaware of their rights and responsibilities.</a:t>
            </a:r>
          </a:p>
          <a:p>
            <a:pPr marL="624078" indent="-514350">
              <a:buNone/>
            </a:pPr>
            <a:r>
              <a:rPr lang="en-CA" dirty="0" smtClean="0"/>
              <a:t>		Are distracted by other things going on in their lives.</a:t>
            </a:r>
          </a:p>
          <a:p>
            <a:pPr marL="624078" indent="-514350">
              <a:buNone/>
            </a:pPr>
            <a:r>
              <a:rPr lang="en-CA" dirty="0" smtClean="0"/>
              <a:t>		Are tired from juggling school, homework, a job, and family/social life.</a:t>
            </a:r>
          </a:p>
          <a:p>
            <a:pPr marL="624078" indent="-514350">
              <a:buNone/>
            </a:pPr>
            <a:r>
              <a:rPr lang="en-CA" dirty="0" smtClean="0"/>
              <a:t>		Fell rushed and pressured to get things done.</a:t>
            </a:r>
          </a:p>
        </p:txBody>
      </p:sp>
      <p:sp>
        <p:nvSpPr>
          <p:cNvPr id="3" name="Title 2"/>
          <p:cNvSpPr>
            <a:spLocks noGrp="1"/>
          </p:cNvSpPr>
          <p:nvPr>
            <p:ph type="title"/>
          </p:nvPr>
        </p:nvSpPr>
        <p:spPr/>
        <p:txBody>
          <a:bodyPr/>
          <a:lstStyle/>
          <a:p>
            <a:r>
              <a:rPr lang="en-CA" dirty="0" smtClean="0"/>
              <a:t>Answers to Quiz #1</a:t>
            </a:r>
            <a:endParaRPr lang="en-CA" dirty="0"/>
          </a:p>
        </p:txBody>
      </p:sp>
      <p:pic>
        <p:nvPicPr>
          <p:cNvPr id="9218" name="Picture 2" descr="C:\Documents and Settings\genovese_t.SD36\Local Settings\Temporary Internet Files\Content.IE5\C1QRYJ6D\MP900438778[1].jpg"/>
          <p:cNvPicPr>
            <a:picLocks noChangeAspect="1" noChangeArrowheads="1"/>
          </p:cNvPicPr>
          <p:nvPr/>
        </p:nvPicPr>
        <p:blipFill>
          <a:blip r:embed="rId2" cstate="print"/>
          <a:srcRect/>
          <a:stretch>
            <a:fillRect/>
          </a:stretch>
        </p:blipFill>
        <p:spPr bwMode="auto">
          <a:xfrm>
            <a:off x="6516216" y="5085184"/>
            <a:ext cx="1637928" cy="163792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to="" calcmode="lin" valueType="num">
                                      <p:cBhvr>
                                        <p:cTn id="7" dur="1" fill="hold"/>
                                        <p:tgtEl>
                                          <p:spTgt spid="2">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to="" calcmode="lin" valueType="num">
                                      <p:cBhvr>
                                        <p:cTn id="12" dur="1" fill="hold"/>
                                        <p:tgtEl>
                                          <p:spTgt spid="2">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to="" calcmode="lin" valueType="num">
                                      <p:cBhvr>
                                        <p:cTn id="17" dur="1" fill="hold"/>
                                        <p:tgtEl>
                                          <p:spTgt spid="2">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to="" calcmode="lin" valueType="num">
                                      <p:cBhvr>
                                        <p:cTn id="22" dur="1" fill="hold"/>
                                        <p:tgtEl>
                                          <p:spTgt spid="2">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to="" calcmode="lin" valueType="num">
                                      <p:cBhvr>
                                        <p:cTn id="27" dur="1" fill="hold"/>
                                        <p:tgtEl>
                                          <p:spTgt spid="2">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 to="" calcmode="lin" valueType="num">
                                      <p:cBhvr>
                                        <p:cTn id="32" dur="1" fill="hold"/>
                                        <p:tgtEl>
                                          <p:spTgt spid="2">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to="" calcmode="lin" valueType="num">
                                      <p:cBhvr>
                                        <p:cTn id="37" dur="1" fill="hold"/>
                                        <p:tgtEl>
                                          <p:spTgt spid="2">
                                            <p:txEl>
                                              <p:pRg st="6" end="6"/>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 to="" calcmode="lin" valueType="num">
                                      <p:cBhvr>
                                        <p:cTn id="42" dur="1" fill="hold"/>
                                        <p:tgtEl>
                                          <p:spTgt spid="2">
                                            <p:txEl>
                                              <p:pRg st="7" end="7"/>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 to="" calcmode="lin" valueType="num">
                                      <p:cBhvr>
                                        <p:cTn id="47" dur="1" fill="hold"/>
                                        <p:tgtEl>
                                          <p:spTgt spid="2">
                                            <p:txEl>
                                              <p:pRg st="8" end="8"/>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 to="" calcmode="lin" valueType="num">
                                      <p:cBhvr>
                                        <p:cTn id="52" dur="1" fill="hold"/>
                                        <p:tgtEl>
                                          <p:spTgt spid="2">
                                            <p:txEl>
                                              <p:pRg st="9" end="9"/>
                                            </p:txEl>
                                          </p:spTgt>
                                        </p:tgtEl>
                                        <p:attrNameLst>
                                          <p:attrName/>
                                        </p:attrNameLst>
                                      </p:cBhvr>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 to="" calcmode="lin" valueType="num">
                                      <p:cBhvr>
                                        <p:cTn id="57" dur="1" fill="hold"/>
                                        <p:tgtEl>
                                          <p:spTgt spid="2">
                                            <p:txEl>
                                              <p:pRg st="10" end="10"/>
                                            </p:txEl>
                                          </p:spTgt>
                                        </p:tgtEl>
                                        <p:attrNameLst>
                                          <p:attrName/>
                                        </p:attrNameLst>
                                      </p:cBhvr>
                                    </p:anim>
                                  </p:childTnLst>
                                </p:cTn>
                              </p:par>
                            </p:childTnLst>
                          </p:cTn>
                        </p:par>
                      </p:childTnLst>
                    </p:cTn>
                  </p:par>
                  <p:par>
                    <p:cTn id="58" fill="hold">
                      <p:stCondLst>
                        <p:cond delay="indefinite"/>
                      </p:stCondLst>
                      <p:childTnLst>
                        <p:par>
                          <p:cTn id="59" fill="hold">
                            <p:stCondLst>
                              <p:cond delay="0"/>
                            </p:stCondLst>
                            <p:childTnLst>
                              <p:par>
                                <p:cTn id="60" presetID="24" presetClass="entr" presetSubtype="0" fill="hold" nodeType="clickEffect">
                                  <p:stCondLst>
                                    <p:cond delay="0"/>
                                  </p:stCondLst>
                                  <p:childTnLst>
                                    <p:set>
                                      <p:cBhvr>
                                        <p:cTn id="61" dur="1" fill="hold">
                                          <p:stCondLst>
                                            <p:cond delay="0"/>
                                          </p:stCondLst>
                                        </p:cTn>
                                        <p:tgtEl>
                                          <p:spTgt spid="2">
                                            <p:txEl>
                                              <p:pRg st="11" end="11"/>
                                            </p:txEl>
                                          </p:spTgt>
                                        </p:tgtEl>
                                        <p:attrNameLst>
                                          <p:attrName>style.visibility</p:attrName>
                                        </p:attrNameLst>
                                      </p:cBhvr>
                                      <p:to>
                                        <p:strVal val="visible"/>
                                      </p:to>
                                    </p:set>
                                    <p:anim to="" calcmode="lin" valueType="num">
                                      <p:cBhvr>
                                        <p:cTn id="62" dur="1" fill="hold"/>
                                        <p:tgtEl>
                                          <p:spTgt spid="2">
                                            <p:txEl>
                                              <p:pRg st="11" end="1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259</TotalTime>
  <Words>1341</Words>
  <Application>Microsoft Office PowerPoint</Application>
  <PresentationFormat>On-screen Show (4:3)</PresentationFormat>
  <Paragraphs>99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Worksafe</vt:lpstr>
      <vt:lpstr>Materials Needed</vt:lpstr>
      <vt:lpstr>Class Discussion: Background Info </vt:lpstr>
      <vt:lpstr>Introduce the Video</vt:lpstr>
      <vt:lpstr>Introduce the Story of the Play</vt:lpstr>
      <vt:lpstr>Prepare the Viewers</vt:lpstr>
      <vt:lpstr>After Viewing the Video</vt:lpstr>
      <vt:lpstr>Myths and Facts Quiz</vt:lpstr>
      <vt:lpstr>Answers to Quiz #1</vt:lpstr>
      <vt:lpstr>Answers to Quiz #2</vt:lpstr>
      <vt:lpstr>Answers to Quiz #3</vt:lpstr>
      <vt:lpstr>Answers to Quiz #4</vt:lpstr>
      <vt:lpstr>Answers to Quiz #5</vt:lpstr>
    </vt:vector>
  </TitlesOfParts>
  <Company>School District #36 (Surrey)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Worksafe</dc:title>
  <dc:creator>genovese_t</dc:creator>
  <cp:lastModifiedBy>genovese_t</cp:lastModifiedBy>
  <cp:revision>19</cp:revision>
  <dcterms:created xsi:type="dcterms:W3CDTF">2010-06-28T21:10:28Z</dcterms:created>
  <dcterms:modified xsi:type="dcterms:W3CDTF">2010-06-29T19:43:14Z</dcterms:modified>
</cp:coreProperties>
</file>